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313" r:id="rId5"/>
    <p:sldId id="315" r:id="rId6"/>
    <p:sldId id="316" r:id="rId7"/>
    <p:sldId id="317" r:id="rId8"/>
    <p:sldId id="361" r:id="rId9"/>
    <p:sldId id="318" r:id="rId10"/>
    <p:sldId id="320" r:id="rId11"/>
    <p:sldId id="321" r:id="rId12"/>
    <p:sldId id="323" r:id="rId13"/>
    <p:sldId id="322" r:id="rId14"/>
    <p:sldId id="329" r:id="rId15"/>
    <p:sldId id="330" r:id="rId16"/>
    <p:sldId id="354" r:id="rId17"/>
    <p:sldId id="356" r:id="rId18"/>
    <p:sldId id="359" r:id="rId19"/>
    <p:sldId id="333" r:id="rId20"/>
    <p:sldId id="338" r:id="rId21"/>
    <p:sldId id="363" r:id="rId22"/>
    <p:sldId id="350" r:id="rId23"/>
    <p:sldId id="348" r:id="rId24"/>
    <p:sldId id="347" r:id="rId25"/>
    <p:sldId id="346" r:id="rId26"/>
    <p:sldId id="345" r:id="rId27"/>
    <p:sldId id="344" r:id="rId28"/>
    <p:sldId id="342" r:id="rId29"/>
    <p:sldId id="341" r:id="rId30"/>
    <p:sldId id="340" r:id="rId31"/>
    <p:sldId id="339" r:id="rId32"/>
    <p:sldId id="337" r:id="rId33"/>
    <p:sldId id="335" r:id="rId34"/>
    <p:sldId id="336" r:id="rId35"/>
    <p:sldId id="327" r:id="rId36"/>
    <p:sldId id="357" r:id="rId37"/>
    <p:sldId id="325" r:id="rId38"/>
    <p:sldId id="365" r:id="rId39"/>
    <p:sldId id="326" r:id="rId40"/>
    <p:sldId id="364" r:id="rId41"/>
    <p:sldId id="324" r:id="rId4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D7F608-7CDC-0096-D943-4EA0A13C7DC8}" name="Becca Potton" initials="BP" userId="S::becca.potton@southyorkshire-ca.gov.uk::3ed16f89-48ea-4a2a-ba8b-66ddc5947001" providerId="AD"/>
  <p188:author id="{2526C951-B5CA-72B7-59B5-85B06FD68E9A}" name="Jessica Humphries" initials="JH" userId="S::Jessica.Humphries@southyorkshire-ca.gov.uk::7148c02a-b0bf-4c4e-b03a-09c13b809610" providerId="AD"/>
  <p188:author id="{7C49BA7B-FB5F-20C3-3664-7FC49DB9C573}" name="Becca Potton" initials="BP" userId="S::Becca.Potton@southyorkshire-ca.gov.uk::3ed16f89-48ea-4a2a-ba8b-66ddc5947001" providerId="AD"/>
  <p188:author id="{8DDEABBC-831C-9ED1-10C8-56D712CF5DB7}" name="Jessica Humphries" initials="JH" userId="S::jessica.humphries@southyorkshire-ca.gov.uk::7148c02a-b0bf-4c4e-b03a-09c13b8096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075262-0DEE-A537-FBB0-8B2AB461B74E}" v="702" dt="2026-06-03T12:45:33.241"/>
    <p1510:client id="{AC72834C-CA00-8A7E-FE90-F8A5B2478578}" v="144" dt="2026-06-03T08:36:47.4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4693" autoAdjust="0"/>
  </p:normalViewPr>
  <p:slideViewPr>
    <p:cSldViewPr>
      <p:cViewPr varScale="1">
        <p:scale>
          <a:sx n="105" d="100"/>
          <a:sy n="105" d="100"/>
        </p:scale>
        <p:origin x="98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Humphries" userId="S::jessica.humphries@southyorkshire-ca.gov.uk::7148c02a-b0bf-4c4e-b03a-09c13b809610" providerId="AD" clId="Web-{1F363776-2F7D-4FB7-9CDB-604BC3EFEB4D}"/>
    <pc:docChg chg="delSld modSld">
      <pc:chgData name="Jessica Humphries" userId="S::jessica.humphries@southyorkshire-ca.gov.uk::7148c02a-b0bf-4c4e-b03a-09c13b809610" providerId="AD" clId="Web-{1F363776-2F7D-4FB7-9CDB-604BC3EFEB4D}" dt="2026-05-14T13:59:18.387" v="1226" actId="20577"/>
      <pc:docMkLst>
        <pc:docMk/>
      </pc:docMkLst>
      <pc:sldChg chg="modSp">
        <pc:chgData name="Jessica Humphries" userId="S::jessica.humphries@southyorkshire-ca.gov.uk::7148c02a-b0bf-4c4e-b03a-09c13b809610" providerId="AD" clId="Web-{1F363776-2F7D-4FB7-9CDB-604BC3EFEB4D}" dt="2026-05-14T11:48:42.685" v="19" actId="20577"/>
        <pc:sldMkLst>
          <pc:docMk/>
          <pc:sldMk cId="1275724229" sldId="317"/>
        </pc:sldMkLst>
      </pc:sldChg>
      <pc:sldChg chg="addSp delSp modSp">
        <pc:chgData name="Jessica Humphries" userId="S::jessica.humphries@southyorkshire-ca.gov.uk::7148c02a-b0bf-4c4e-b03a-09c13b809610" providerId="AD" clId="Web-{1F363776-2F7D-4FB7-9CDB-604BC3EFEB4D}" dt="2026-05-14T12:00:40.953" v="407" actId="20577"/>
        <pc:sldMkLst>
          <pc:docMk/>
          <pc:sldMk cId="1236754821" sldId="320"/>
        </pc:sldMkLst>
        <pc:spChg chg="mod">
          <ac:chgData name="Jessica Humphries" userId="S::jessica.humphries@southyorkshire-ca.gov.uk::7148c02a-b0bf-4c4e-b03a-09c13b809610" providerId="AD" clId="Web-{1F363776-2F7D-4FB7-9CDB-604BC3EFEB4D}" dt="2026-05-14T12:00:40.953" v="407" actId="20577"/>
          <ac:spMkLst>
            <pc:docMk/>
            <pc:sldMk cId="1236754821" sldId="320"/>
            <ac:spMk id="2" creationId="{5153E131-D7C5-AFB4-AECD-B9B6FFB660C0}"/>
          </ac:spMkLst>
        </pc:spChg>
        <pc:graphicFrameChg chg="add mod modGraphic">
          <ac:chgData name="Jessica Humphries" userId="S::jessica.humphries@southyorkshire-ca.gov.uk::7148c02a-b0bf-4c4e-b03a-09c13b809610" providerId="AD" clId="Web-{1F363776-2F7D-4FB7-9CDB-604BC3EFEB4D}" dt="2026-05-14T12:00:12.812" v="390" actId="1076"/>
          <ac:graphicFrameMkLst>
            <pc:docMk/>
            <pc:sldMk cId="1236754821" sldId="320"/>
            <ac:graphicFrameMk id="10" creationId="{792E0FCB-DA19-6466-19B7-E21AD74F2747}"/>
          </ac:graphicFrameMkLst>
        </pc:graphicFrameChg>
      </pc:sldChg>
      <pc:sldChg chg="modSp">
        <pc:chgData name="Jessica Humphries" userId="S::jessica.humphries@southyorkshire-ca.gov.uk::7148c02a-b0bf-4c4e-b03a-09c13b809610" providerId="AD" clId="Web-{1F363776-2F7D-4FB7-9CDB-604BC3EFEB4D}" dt="2026-05-14T13:57:11.630" v="1219" actId="20577"/>
        <pc:sldMkLst>
          <pc:docMk/>
          <pc:sldMk cId="32738122" sldId="321"/>
        </pc:sldMkLst>
        <pc:spChg chg="mod">
          <ac:chgData name="Jessica Humphries" userId="S::jessica.humphries@southyorkshire-ca.gov.uk::7148c02a-b0bf-4c4e-b03a-09c13b809610" providerId="AD" clId="Web-{1F363776-2F7D-4FB7-9CDB-604BC3EFEB4D}" dt="2026-05-14T13:57:11.630" v="1219" actId="20577"/>
          <ac:spMkLst>
            <pc:docMk/>
            <pc:sldMk cId="32738122" sldId="321"/>
            <ac:spMk id="3" creationId="{37D2376A-4CCD-6998-EBFD-DEA99D53F5EE}"/>
          </ac:spMkLst>
        </pc:spChg>
      </pc:sldChg>
      <pc:sldChg chg="modSp modCm">
        <pc:chgData name="Jessica Humphries" userId="S::jessica.humphries@southyorkshire-ca.gov.uk::7148c02a-b0bf-4c4e-b03a-09c13b809610" providerId="AD" clId="Web-{1F363776-2F7D-4FB7-9CDB-604BC3EFEB4D}" dt="2026-05-14T12:07:47.136" v="550" actId="20577"/>
        <pc:sldMkLst>
          <pc:docMk/>
          <pc:sldMk cId="1094694702" sldId="322"/>
        </pc:sldMkLst>
        <pc:spChg chg="mod">
          <ac:chgData name="Jessica Humphries" userId="S::jessica.humphries@southyorkshire-ca.gov.uk::7148c02a-b0bf-4c4e-b03a-09c13b809610" providerId="AD" clId="Web-{1F363776-2F7D-4FB7-9CDB-604BC3EFEB4D}" dt="2026-05-14T12:07:47.136" v="550" actId="20577"/>
          <ac:spMkLst>
            <pc:docMk/>
            <pc:sldMk cId="1094694702" sldId="322"/>
            <ac:spMk id="2" creationId="{5AB4F6E7-CA62-876D-BDFD-FD4133DCAC11}"/>
          </ac:spMkLst>
        </pc:spChg>
        <pc:extLst>
          <p:ext xmlns:p="http://schemas.openxmlformats.org/presentationml/2006/main" uri="{D6D511B9-2390-475A-947B-AFAB55BFBCF1}">
            <pc226:cmChg xmlns:pc226="http://schemas.microsoft.com/office/powerpoint/2022/06/main/command" chg="mod">
              <pc226:chgData name="Jessica Humphries" userId="S::jessica.humphries@southyorkshire-ca.gov.uk::7148c02a-b0bf-4c4e-b03a-09c13b809610" providerId="AD" clId="Web-{1F363776-2F7D-4FB7-9CDB-604BC3EFEB4D}" dt="2026-05-14T12:07:47.136" v="550" actId="20577"/>
              <pc2:cmMkLst xmlns:pc2="http://schemas.microsoft.com/office/powerpoint/2019/9/main/command">
                <pc:docMk/>
                <pc:sldMk cId="1094694702" sldId="322"/>
                <pc2:cmMk id="{548C4513-3F84-433B-9705-B9262F857344}"/>
              </pc2:cmMkLst>
            </pc226:cmChg>
          </p:ext>
        </pc:extLst>
      </pc:sldChg>
      <pc:sldChg chg="modSp">
        <pc:chgData name="Jessica Humphries" userId="S::jessica.humphries@southyorkshire-ca.gov.uk::7148c02a-b0bf-4c4e-b03a-09c13b809610" providerId="AD" clId="Web-{1F363776-2F7D-4FB7-9CDB-604BC3EFEB4D}" dt="2026-05-14T13:59:18.387" v="1226" actId="20577"/>
        <pc:sldMkLst>
          <pc:docMk/>
          <pc:sldMk cId="3752051223" sldId="324"/>
        </pc:sldMkLst>
        <pc:spChg chg="mod">
          <ac:chgData name="Jessica Humphries" userId="S::jessica.humphries@southyorkshire-ca.gov.uk::7148c02a-b0bf-4c4e-b03a-09c13b809610" providerId="AD" clId="Web-{1F363776-2F7D-4FB7-9CDB-604BC3EFEB4D}" dt="2026-05-14T13:59:18.387" v="1226" actId="20577"/>
          <ac:spMkLst>
            <pc:docMk/>
            <pc:sldMk cId="3752051223" sldId="324"/>
            <ac:spMk id="2" creationId="{B5189FA4-47A8-0296-E559-CBBE62900CAF}"/>
          </ac:spMkLst>
        </pc:spChg>
      </pc:sldChg>
      <pc:sldChg chg="modSp">
        <pc:chgData name="Jessica Humphries" userId="S::jessica.humphries@southyorkshire-ca.gov.uk::7148c02a-b0bf-4c4e-b03a-09c13b809610" providerId="AD" clId="Web-{1F363776-2F7D-4FB7-9CDB-604BC3EFEB4D}" dt="2026-05-14T13:55:46.827" v="1209" actId="20577"/>
        <pc:sldMkLst>
          <pc:docMk/>
          <pc:sldMk cId="2236729323" sldId="325"/>
        </pc:sldMkLst>
        <pc:spChg chg="mod">
          <ac:chgData name="Jessica Humphries" userId="S::jessica.humphries@southyorkshire-ca.gov.uk::7148c02a-b0bf-4c4e-b03a-09c13b809610" providerId="AD" clId="Web-{1F363776-2F7D-4FB7-9CDB-604BC3EFEB4D}" dt="2026-05-14T13:55:46.827" v="1209" actId="20577"/>
          <ac:spMkLst>
            <pc:docMk/>
            <pc:sldMk cId="2236729323" sldId="325"/>
            <ac:spMk id="4" creationId="{6AE6DA3D-3369-BA8A-3A79-3E110EE4FAAE}"/>
          </ac:spMkLst>
        </pc:spChg>
      </pc:sldChg>
      <pc:sldChg chg="modSp">
        <pc:chgData name="Jessica Humphries" userId="S::jessica.humphries@southyorkshire-ca.gov.uk::7148c02a-b0bf-4c4e-b03a-09c13b809610" providerId="AD" clId="Web-{1F363776-2F7D-4FB7-9CDB-604BC3EFEB4D}" dt="2026-05-14T13:56:23.845" v="1218" actId="20577"/>
        <pc:sldMkLst>
          <pc:docMk/>
          <pc:sldMk cId="3610864418" sldId="326"/>
        </pc:sldMkLst>
        <pc:spChg chg="mod">
          <ac:chgData name="Jessica Humphries" userId="S::jessica.humphries@southyorkshire-ca.gov.uk::7148c02a-b0bf-4c4e-b03a-09c13b809610" providerId="AD" clId="Web-{1F363776-2F7D-4FB7-9CDB-604BC3EFEB4D}" dt="2026-05-14T13:56:23.845" v="1218" actId="20577"/>
          <ac:spMkLst>
            <pc:docMk/>
            <pc:sldMk cId="3610864418" sldId="326"/>
            <ac:spMk id="2" creationId="{558EA0F1-873C-6F52-63EE-C94BBE8B0CB0}"/>
          </ac:spMkLst>
        </pc:spChg>
      </pc:sldChg>
      <pc:sldChg chg="addSp delSp modSp">
        <pc:chgData name="Jessica Humphries" userId="S::jessica.humphries@southyorkshire-ca.gov.uk::7148c02a-b0bf-4c4e-b03a-09c13b809610" providerId="AD" clId="Web-{1F363776-2F7D-4FB7-9CDB-604BC3EFEB4D}" dt="2026-05-14T12:15:03.772" v="557"/>
        <pc:sldMkLst>
          <pc:docMk/>
          <pc:sldMk cId="3971755123" sldId="329"/>
        </pc:sldMkLst>
        <pc:picChg chg="add mod">
          <ac:chgData name="Jessica Humphries" userId="S::jessica.humphries@southyorkshire-ca.gov.uk::7148c02a-b0bf-4c4e-b03a-09c13b809610" providerId="AD" clId="Web-{1F363776-2F7D-4FB7-9CDB-604BC3EFEB4D}" dt="2026-05-14T12:15:03.772" v="557"/>
          <ac:picMkLst>
            <pc:docMk/>
            <pc:sldMk cId="3971755123" sldId="329"/>
            <ac:picMk id="3" creationId="{85AAA5E6-C506-928F-DCD5-E81473D7225A}"/>
          </ac:picMkLst>
        </pc:picChg>
      </pc:sldChg>
      <pc:sldChg chg="addSp delSp modSp">
        <pc:chgData name="Jessica Humphries" userId="S::jessica.humphries@southyorkshire-ca.gov.uk::7148c02a-b0bf-4c4e-b03a-09c13b809610" providerId="AD" clId="Web-{1F363776-2F7D-4FB7-9CDB-604BC3EFEB4D}" dt="2026-05-14T12:23:54.160" v="562" actId="1076"/>
        <pc:sldMkLst>
          <pc:docMk/>
          <pc:sldMk cId="1871807705" sldId="330"/>
        </pc:sldMkLst>
        <pc:picChg chg="mod">
          <ac:chgData name="Jessica Humphries" userId="S::jessica.humphries@southyorkshire-ca.gov.uk::7148c02a-b0bf-4c4e-b03a-09c13b809610" providerId="AD" clId="Web-{1F363776-2F7D-4FB7-9CDB-604BC3EFEB4D}" dt="2026-05-14T12:23:54.160" v="562" actId="1076"/>
          <ac:picMkLst>
            <pc:docMk/>
            <pc:sldMk cId="1871807705" sldId="330"/>
            <ac:picMk id="8" creationId="{369CBF8E-BD20-7948-E11B-3DD1288495FC}"/>
          </ac:picMkLst>
        </pc:picChg>
      </pc:sldChg>
      <pc:sldChg chg="modSp modCm">
        <pc:chgData name="Jessica Humphries" userId="S::jessica.humphries@southyorkshire-ca.gov.uk::7148c02a-b0bf-4c4e-b03a-09c13b809610" providerId="AD" clId="Web-{1F363776-2F7D-4FB7-9CDB-604BC3EFEB4D}" dt="2026-05-14T13:53:37.960" v="1176" actId="20577"/>
        <pc:sldMkLst>
          <pc:docMk/>
          <pc:sldMk cId="3141957580" sldId="336"/>
        </pc:sldMkLst>
        <pc:spChg chg="mod">
          <ac:chgData name="Jessica Humphries" userId="S::jessica.humphries@southyorkshire-ca.gov.uk::7148c02a-b0bf-4c4e-b03a-09c13b809610" providerId="AD" clId="Web-{1F363776-2F7D-4FB7-9CDB-604BC3EFEB4D}" dt="2026-05-14T13:53:37.960" v="1176" actId="20577"/>
          <ac:spMkLst>
            <pc:docMk/>
            <pc:sldMk cId="3141957580" sldId="336"/>
            <ac:spMk id="3" creationId="{A3C2F33B-616E-5BFF-CEB0-DEE8315AC246}"/>
          </ac:spMkLst>
        </pc:spChg>
        <pc:extLst>
          <p:ext xmlns:p="http://schemas.openxmlformats.org/presentationml/2006/main" uri="{D6D511B9-2390-475A-947B-AFAB55BFBCF1}">
            <pc226:cmChg xmlns:pc226="http://schemas.microsoft.com/office/powerpoint/2022/06/main/command" chg="mod">
              <pc226:chgData name="Jessica Humphries" userId="S::jessica.humphries@southyorkshire-ca.gov.uk::7148c02a-b0bf-4c4e-b03a-09c13b809610" providerId="AD" clId="Web-{1F363776-2F7D-4FB7-9CDB-604BC3EFEB4D}" dt="2026-05-14T13:53:37.960" v="1176" actId="20577"/>
              <pc2:cmMkLst xmlns:pc2="http://schemas.microsoft.com/office/powerpoint/2019/9/main/command">
                <pc:docMk/>
                <pc:sldMk cId="3141957580" sldId="336"/>
                <pc2:cmMk id="{6EFF316C-EF34-4FDA-938B-B6F097FFEECA}"/>
              </pc2:cmMkLst>
            </pc226:cmChg>
          </p:ext>
        </pc:extLst>
      </pc:sldChg>
      <pc:sldChg chg="modSp">
        <pc:chgData name="Jessica Humphries" userId="S::jessica.humphries@southyorkshire-ca.gov.uk::7148c02a-b0bf-4c4e-b03a-09c13b809610" providerId="AD" clId="Web-{1F363776-2F7D-4FB7-9CDB-604BC3EFEB4D}" dt="2026-05-14T13:30:05.810" v="867" actId="20577"/>
        <pc:sldMkLst>
          <pc:docMk/>
          <pc:sldMk cId="1391139724" sldId="338"/>
        </pc:sldMkLst>
        <pc:spChg chg="mod">
          <ac:chgData name="Jessica Humphries" userId="S::jessica.humphries@southyorkshire-ca.gov.uk::7148c02a-b0bf-4c4e-b03a-09c13b809610" providerId="AD" clId="Web-{1F363776-2F7D-4FB7-9CDB-604BC3EFEB4D}" dt="2026-05-14T13:30:05.810" v="867" actId="20577"/>
          <ac:spMkLst>
            <pc:docMk/>
            <pc:sldMk cId="1391139724" sldId="338"/>
            <ac:spMk id="24" creationId="{F847636B-CE8E-6825-8101-78CD595F45DE}"/>
          </ac:spMkLst>
        </pc:spChg>
      </pc:sldChg>
      <pc:sldChg chg="modSp">
        <pc:chgData name="Jessica Humphries" userId="S::jessica.humphries@southyorkshire-ca.gov.uk::7148c02a-b0bf-4c4e-b03a-09c13b809610" providerId="AD" clId="Web-{1F363776-2F7D-4FB7-9CDB-604BC3EFEB4D}" dt="2026-05-14T13:52:23.502" v="1165" actId="20577"/>
        <pc:sldMkLst>
          <pc:docMk/>
          <pc:sldMk cId="4270753797" sldId="339"/>
        </pc:sldMkLst>
        <pc:spChg chg="mod">
          <ac:chgData name="Jessica Humphries" userId="S::jessica.humphries@southyorkshire-ca.gov.uk::7148c02a-b0bf-4c4e-b03a-09c13b809610" providerId="AD" clId="Web-{1F363776-2F7D-4FB7-9CDB-604BC3EFEB4D}" dt="2026-05-14T13:52:23.502" v="1165" actId="20577"/>
          <ac:spMkLst>
            <pc:docMk/>
            <pc:sldMk cId="4270753797" sldId="339"/>
            <ac:spMk id="3" creationId="{DD5BDFAF-DAF1-7C89-1F66-76978BD2DF21}"/>
          </ac:spMkLst>
        </pc:spChg>
      </pc:sldChg>
      <pc:sldChg chg="modSp">
        <pc:chgData name="Jessica Humphries" userId="S::jessica.humphries@southyorkshire-ca.gov.uk::7148c02a-b0bf-4c4e-b03a-09c13b809610" providerId="AD" clId="Web-{1F363776-2F7D-4FB7-9CDB-604BC3EFEB4D}" dt="2026-05-14T13:45:13.866" v="944" actId="20577"/>
        <pc:sldMkLst>
          <pc:docMk/>
          <pc:sldMk cId="1328967370" sldId="340"/>
        </pc:sldMkLst>
        <pc:spChg chg="mod">
          <ac:chgData name="Jessica Humphries" userId="S::jessica.humphries@southyorkshire-ca.gov.uk::7148c02a-b0bf-4c4e-b03a-09c13b809610" providerId="AD" clId="Web-{1F363776-2F7D-4FB7-9CDB-604BC3EFEB4D}" dt="2026-05-14T13:45:13.866" v="944" actId="20577"/>
          <ac:spMkLst>
            <pc:docMk/>
            <pc:sldMk cId="1328967370" sldId="340"/>
            <ac:spMk id="5" creationId="{D39BA58C-112A-BBFF-220E-4BF4542A5CBC}"/>
          </ac:spMkLst>
        </pc:spChg>
      </pc:sldChg>
      <pc:sldChg chg="modSp">
        <pc:chgData name="Jessica Humphries" userId="S::jessica.humphries@southyorkshire-ca.gov.uk::7148c02a-b0bf-4c4e-b03a-09c13b809610" providerId="AD" clId="Web-{1F363776-2F7D-4FB7-9CDB-604BC3EFEB4D}" dt="2026-05-14T13:58:51.354" v="1225" actId="14100"/>
        <pc:sldMkLst>
          <pc:docMk/>
          <pc:sldMk cId="1410448749" sldId="344"/>
        </pc:sldMkLst>
        <pc:spChg chg="mod">
          <ac:chgData name="Jessica Humphries" userId="S::jessica.humphries@southyorkshire-ca.gov.uk::7148c02a-b0bf-4c4e-b03a-09c13b809610" providerId="AD" clId="Web-{1F363776-2F7D-4FB7-9CDB-604BC3EFEB4D}" dt="2026-05-14T13:58:51.354" v="1225" actId="14100"/>
          <ac:spMkLst>
            <pc:docMk/>
            <pc:sldMk cId="1410448749" sldId="344"/>
            <ac:spMk id="12" creationId="{1A9F915B-02A8-EAFE-58B0-351265751450}"/>
          </ac:spMkLst>
        </pc:spChg>
      </pc:sldChg>
      <pc:sldChg chg="modSp">
        <pc:chgData name="Jessica Humphries" userId="S::jessica.humphries@southyorkshire-ca.gov.uk::7148c02a-b0bf-4c4e-b03a-09c13b809610" providerId="AD" clId="Web-{1F363776-2F7D-4FB7-9CDB-604BC3EFEB4D}" dt="2026-05-14T13:57:26.849" v="1220" actId="20577"/>
        <pc:sldMkLst>
          <pc:docMk/>
          <pc:sldMk cId="4018837949" sldId="345"/>
        </pc:sldMkLst>
        <pc:spChg chg="mod">
          <ac:chgData name="Jessica Humphries" userId="S::jessica.humphries@southyorkshire-ca.gov.uk::7148c02a-b0bf-4c4e-b03a-09c13b809610" providerId="AD" clId="Web-{1F363776-2F7D-4FB7-9CDB-604BC3EFEB4D}" dt="2026-05-14T13:57:26.849" v="1220" actId="20577"/>
          <ac:spMkLst>
            <pc:docMk/>
            <pc:sldMk cId="4018837949" sldId="345"/>
            <ac:spMk id="13" creationId="{F59E6A58-85E9-3300-4E52-5D733D3DB7CF}"/>
          </ac:spMkLst>
        </pc:spChg>
      </pc:sldChg>
      <pc:sldChg chg="modSp">
        <pc:chgData name="Jessica Humphries" userId="S::jessica.humphries@southyorkshire-ca.gov.uk::7148c02a-b0bf-4c4e-b03a-09c13b809610" providerId="AD" clId="Web-{1F363776-2F7D-4FB7-9CDB-604BC3EFEB4D}" dt="2026-05-14T13:33:06.071" v="876" actId="20577"/>
        <pc:sldMkLst>
          <pc:docMk/>
          <pc:sldMk cId="3664455755" sldId="346"/>
        </pc:sldMkLst>
        <pc:spChg chg="mod">
          <ac:chgData name="Jessica Humphries" userId="S::jessica.humphries@southyorkshire-ca.gov.uk::7148c02a-b0bf-4c4e-b03a-09c13b809610" providerId="AD" clId="Web-{1F363776-2F7D-4FB7-9CDB-604BC3EFEB4D}" dt="2026-05-14T13:33:06.071" v="876" actId="20577"/>
          <ac:spMkLst>
            <pc:docMk/>
            <pc:sldMk cId="3664455755" sldId="346"/>
            <ac:spMk id="14" creationId="{9EA56CED-225D-9088-1EC2-DB4DF98AF8F1}"/>
          </ac:spMkLst>
        </pc:spChg>
      </pc:sldChg>
      <pc:sldChg chg="addSp delSp modSp">
        <pc:chgData name="Jessica Humphries" userId="S::jessica.humphries@southyorkshire-ca.gov.uk::7148c02a-b0bf-4c4e-b03a-09c13b809610" providerId="AD" clId="Web-{1F363776-2F7D-4FB7-9CDB-604BC3EFEB4D}" dt="2026-05-14T13:20:00.335" v="785" actId="20577"/>
        <pc:sldMkLst>
          <pc:docMk/>
          <pc:sldMk cId="2227669628" sldId="354"/>
        </pc:sldMkLst>
        <pc:spChg chg="add mod">
          <ac:chgData name="Jessica Humphries" userId="S::jessica.humphries@southyorkshire-ca.gov.uk::7148c02a-b0bf-4c4e-b03a-09c13b809610" providerId="AD" clId="Web-{1F363776-2F7D-4FB7-9CDB-604BC3EFEB4D}" dt="2026-05-14T13:20:00.335" v="785" actId="20577"/>
          <ac:spMkLst>
            <pc:docMk/>
            <pc:sldMk cId="2227669628" sldId="354"/>
            <ac:spMk id="4" creationId="{AA586313-E464-62BE-CECF-8FE1F9C0604A}"/>
          </ac:spMkLst>
        </pc:spChg>
      </pc:sldChg>
      <pc:sldChg chg="addSp modSp">
        <pc:chgData name="Jessica Humphries" userId="S::jessica.humphries@southyorkshire-ca.gov.uk::7148c02a-b0bf-4c4e-b03a-09c13b809610" providerId="AD" clId="Web-{1F363776-2F7D-4FB7-9CDB-604BC3EFEB4D}" dt="2026-05-14T13:26:16.202" v="788" actId="1076"/>
        <pc:sldMkLst>
          <pc:docMk/>
          <pc:sldMk cId="3406003207" sldId="356"/>
        </pc:sldMkLst>
        <pc:picChg chg="add mod">
          <ac:chgData name="Jessica Humphries" userId="S::jessica.humphries@southyorkshire-ca.gov.uk::7148c02a-b0bf-4c4e-b03a-09c13b809610" providerId="AD" clId="Web-{1F363776-2F7D-4FB7-9CDB-604BC3EFEB4D}" dt="2026-05-14T13:26:16.202" v="788" actId="1076"/>
          <ac:picMkLst>
            <pc:docMk/>
            <pc:sldMk cId="3406003207" sldId="356"/>
            <ac:picMk id="2" creationId="{3D3DDC9E-A46A-2AA0-60F8-EFAEE7336502}"/>
          </ac:picMkLst>
        </pc:picChg>
      </pc:sldChg>
    </pc:docChg>
  </pc:docChgLst>
  <pc:docChgLst>
    <pc:chgData clId="Web-{080BE4A2-1EA4-3983-9451-29C086CF406B}"/>
    <pc:docChg chg="modSld">
      <pc:chgData name="" userId="" providerId="" clId="Web-{080BE4A2-1EA4-3983-9451-29C086CF406B}" dt="2026-05-15T08:56:58.836" v="1" actId="20577"/>
      <pc:docMkLst>
        <pc:docMk/>
      </pc:docMkLst>
      <pc:sldChg chg="modSp">
        <pc:chgData name="" userId="" providerId="" clId="Web-{080BE4A2-1EA4-3983-9451-29C086CF406B}" dt="2026-05-15T08:56:58.836" v="1" actId="20577"/>
        <pc:sldMkLst>
          <pc:docMk/>
          <pc:sldMk cId="1251689628" sldId="313"/>
        </pc:sldMkLst>
        <pc:spChg chg="mod">
          <ac:chgData name="" userId="" providerId="" clId="Web-{080BE4A2-1EA4-3983-9451-29C086CF406B}" dt="2026-05-15T08:56:58.836" v="1" actId="20577"/>
          <ac:spMkLst>
            <pc:docMk/>
            <pc:sldMk cId="1251689628" sldId="313"/>
            <ac:spMk id="4" creationId="{44C80AFC-7593-E59F-6825-CCC0944FE2BB}"/>
          </ac:spMkLst>
        </pc:spChg>
      </pc:sldChg>
    </pc:docChg>
  </pc:docChgLst>
  <pc:docChgLst>
    <pc:chgData name="Jessica Humphries" userId="S::jessica.humphries@southyorkshire-ca.gov.uk::7148c02a-b0bf-4c4e-b03a-09c13b809610" providerId="AD" clId="Web-{53075262-0DEE-A537-FBB0-8B2AB461B74E}"/>
    <pc:docChg chg="addSld delSld modSld sldOrd">
      <pc:chgData name="Jessica Humphries" userId="S::jessica.humphries@southyorkshire-ca.gov.uk::7148c02a-b0bf-4c4e-b03a-09c13b809610" providerId="AD" clId="Web-{53075262-0DEE-A537-FBB0-8B2AB461B74E}" dt="2026-06-03T12:45:33.241" v="698" actId="20577"/>
      <pc:docMkLst>
        <pc:docMk/>
      </pc:docMkLst>
      <pc:sldChg chg="modSp">
        <pc:chgData name="Jessica Humphries" userId="S::jessica.humphries@southyorkshire-ca.gov.uk::7148c02a-b0bf-4c4e-b03a-09c13b809610" providerId="AD" clId="Web-{53075262-0DEE-A537-FBB0-8B2AB461B74E}" dt="2026-06-02T19:09:40.472" v="29" actId="20577"/>
        <pc:sldMkLst>
          <pc:docMk/>
          <pc:sldMk cId="1236754821" sldId="320"/>
        </pc:sldMkLst>
        <pc:spChg chg="mod">
          <ac:chgData name="Jessica Humphries" userId="S::jessica.humphries@southyorkshire-ca.gov.uk::7148c02a-b0bf-4c4e-b03a-09c13b809610" providerId="AD" clId="Web-{53075262-0DEE-A537-FBB0-8B2AB461B74E}" dt="2026-06-02T19:09:40.472" v="29" actId="20577"/>
          <ac:spMkLst>
            <pc:docMk/>
            <pc:sldMk cId="1236754821" sldId="320"/>
            <ac:spMk id="2" creationId="{5153E131-D7C5-AFB4-AECD-B9B6FFB660C0}"/>
          </ac:spMkLst>
        </pc:spChg>
      </pc:sldChg>
      <pc:sldChg chg="modSp">
        <pc:chgData name="Jessica Humphries" userId="S::jessica.humphries@southyorkshire-ca.gov.uk::7148c02a-b0bf-4c4e-b03a-09c13b809610" providerId="AD" clId="Web-{53075262-0DEE-A537-FBB0-8B2AB461B74E}" dt="2026-06-03T10:04:24.656" v="499" actId="20577"/>
        <pc:sldMkLst>
          <pc:docMk/>
          <pc:sldMk cId="3610864418" sldId="326"/>
        </pc:sldMkLst>
        <pc:spChg chg="mod">
          <ac:chgData name="Jessica Humphries" userId="S::jessica.humphries@southyorkshire-ca.gov.uk::7148c02a-b0bf-4c4e-b03a-09c13b809610" providerId="AD" clId="Web-{53075262-0DEE-A537-FBB0-8B2AB461B74E}" dt="2026-06-03T10:04:24.656" v="499" actId="20577"/>
          <ac:spMkLst>
            <pc:docMk/>
            <pc:sldMk cId="3610864418" sldId="326"/>
            <ac:spMk id="2" creationId="{558EA0F1-873C-6F52-63EE-C94BBE8B0CB0}"/>
          </ac:spMkLst>
        </pc:spChg>
      </pc:sldChg>
      <pc:sldChg chg="modSp">
        <pc:chgData name="Jessica Humphries" userId="S::jessica.humphries@southyorkshire-ca.gov.uk::7148c02a-b0bf-4c4e-b03a-09c13b809610" providerId="AD" clId="Web-{53075262-0DEE-A537-FBB0-8B2AB461B74E}" dt="2026-06-03T12:45:33.241" v="698" actId="20577"/>
        <pc:sldMkLst>
          <pc:docMk/>
          <pc:sldMk cId="4017016166" sldId="327"/>
        </pc:sldMkLst>
        <pc:spChg chg="mod">
          <ac:chgData name="Jessica Humphries" userId="S::jessica.humphries@southyorkshire-ca.gov.uk::7148c02a-b0bf-4c4e-b03a-09c13b809610" providerId="AD" clId="Web-{53075262-0DEE-A537-FBB0-8B2AB461B74E}" dt="2026-06-03T12:45:33.241" v="698" actId="20577"/>
          <ac:spMkLst>
            <pc:docMk/>
            <pc:sldMk cId="4017016166" sldId="327"/>
            <ac:spMk id="4" creationId="{F056CDF4-811A-486D-E0C6-7E6A98C82F35}"/>
          </ac:spMkLst>
        </pc:spChg>
      </pc:sldChg>
      <pc:sldChg chg="modSp">
        <pc:chgData name="Jessica Humphries" userId="S::jessica.humphries@southyorkshire-ca.gov.uk::7148c02a-b0bf-4c4e-b03a-09c13b809610" providerId="AD" clId="Web-{53075262-0DEE-A537-FBB0-8B2AB461B74E}" dt="2026-06-02T19:34:00.162" v="186" actId="20577"/>
        <pc:sldMkLst>
          <pc:docMk/>
          <pc:sldMk cId="3141957580" sldId="336"/>
        </pc:sldMkLst>
        <pc:spChg chg="mod">
          <ac:chgData name="Jessica Humphries" userId="S::jessica.humphries@southyorkshire-ca.gov.uk::7148c02a-b0bf-4c4e-b03a-09c13b809610" providerId="AD" clId="Web-{53075262-0DEE-A537-FBB0-8B2AB461B74E}" dt="2026-06-02T19:34:00.162" v="186" actId="20577"/>
          <ac:spMkLst>
            <pc:docMk/>
            <pc:sldMk cId="3141957580" sldId="336"/>
            <ac:spMk id="3" creationId="{A3C2F33B-616E-5BFF-CEB0-DEE8315AC246}"/>
          </ac:spMkLst>
        </pc:spChg>
      </pc:sldChg>
      <pc:sldChg chg="modSp">
        <pc:chgData name="Jessica Humphries" userId="S::jessica.humphries@southyorkshire-ca.gov.uk::7148c02a-b0bf-4c4e-b03a-09c13b809610" providerId="AD" clId="Web-{53075262-0DEE-A537-FBB0-8B2AB461B74E}" dt="2026-06-02T19:51:59.072" v="224" actId="20577"/>
        <pc:sldMkLst>
          <pc:docMk/>
          <pc:sldMk cId="1391139724" sldId="338"/>
        </pc:sldMkLst>
        <pc:spChg chg="mod">
          <ac:chgData name="Jessica Humphries" userId="S::jessica.humphries@southyorkshire-ca.gov.uk::7148c02a-b0bf-4c4e-b03a-09c13b809610" providerId="AD" clId="Web-{53075262-0DEE-A537-FBB0-8B2AB461B74E}" dt="2026-06-02T19:51:59.072" v="224" actId="20577"/>
          <ac:spMkLst>
            <pc:docMk/>
            <pc:sldMk cId="1391139724" sldId="338"/>
            <ac:spMk id="24" creationId="{F847636B-CE8E-6825-8101-78CD595F45DE}"/>
          </ac:spMkLst>
        </pc:spChg>
      </pc:sldChg>
      <pc:sldChg chg="modSp">
        <pc:chgData name="Jessica Humphries" userId="S::jessica.humphries@southyorkshire-ca.gov.uk::7148c02a-b0bf-4c4e-b03a-09c13b809610" providerId="AD" clId="Web-{53075262-0DEE-A537-FBB0-8B2AB461B74E}" dt="2026-06-02T19:54:28.787" v="227" actId="20577"/>
        <pc:sldMkLst>
          <pc:docMk/>
          <pc:sldMk cId="4270753797" sldId="339"/>
        </pc:sldMkLst>
        <pc:spChg chg="mod">
          <ac:chgData name="Jessica Humphries" userId="S::jessica.humphries@southyorkshire-ca.gov.uk::7148c02a-b0bf-4c4e-b03a-09c13b809610" providerId="AD" clId="Web-{53075262-0DEE-A537-FBB0-8B2AB461B74E}" dt="2026-06-02T19:54:28.787" v="227" actId="20577"/>
          <ac:spMkLst>
            <pc:docMk/>
            <pc:sldMk cId="4270753797" sldId="339"/>
            <ac:spMk id="3" creationId="{DD5BDFAF-DAF1-7C89-1F66-76978BD2DF21}"/>
          </ac:spMkLst>
        </pc:spChg>
        <pc:spChg chg="mod">
          <ac:chgData name="Jessica Humphries" userId="S::jessica.humphries@southyorkshire-ca.gov.uk::7148c02a-b0bf-4c4e-b03a-09c13b809610" providerId="AD" clId="Web-{53075262-0DEE-A537-FBB0-8B2AB461B74E}" dt="2026-06-02T19:53:54.831" v="226" actId="20577"/>
          <ac:spMkLst>
            <pc:docMk/>
            <pc:sldMk cId="4270753797" sldId="339"/>
            <ac:spMk id="8" creationId="{1E62898A-EF15-34D1-EF69-F5402733B3C0}"/>
          </ac:spMkLst>
        </pc:spChg>
      </pc:sldChg>
      <pc:sldChg chg="modSp">
        <pc:chgData name="Jessica Humphries" userId="S::jessica.humphries@southyorkshire-ca.gov.uk::7148c02a-b0bf-4c4e-b03a-09c13b809610" providerId="AD" clId="Web-{53075262-0DEE-A537-FBB0-8B2AB461B74E}" dt="2026-06-03T10:01:01.961" v="440" actId="20577"/>
        <pc:sldMkLst>
          <pc:docMk/>
          <pc:sldMk cId="1328967370" sldId="340"/>
        </pc:sldMkLst>
        <pc:spChg chg="mod">
          <ac:chgData name="Jessica Humphries" userId="S::jessica.humphries@southyorkshire-ca.gov.uk::7148c02a-b0bf-4c4e-b03a-09c13b809610" providerId="AD" clId="Web-{53075262-0DEE-A537-FBB0-8B2AB461B74E}" dt="2026-06-03T10:01:01.961" v="440" actId="20577"/>
          <ac:spMkLst>
            <pc:docMk/>
            <pc:sldMk cId="1328967370" sldId="340"/>
            <ac:spMk id="5" creationId="{D39BA58C-112A-BBFF-220E-4BF4542A5CBC}"/>
          </ac:spMkLst>
        </pc:spChg>
      </pc:sldChg>
      <pc:sldChg chg="modSp">
        <pc:chgData name="Jessica Humphries" userId="S::jessica.humphries@southyorkshire-ca.gov.uk::7148c02a-b0bf-4c4e-b03a-09c13b809610" providerId="AD" clId="Web-{53075262-0DEE-A537-FBB0-8B2AB461B74E}" dt="2026-06-03T10:58:47.715" v="683" actId="20577"/>
        <pc:sldMkLst>
          <pc:docMk/>
          <pc:sldMk cId="542242935" sldId="342"/>
        </pc:sldMkLst>
        <pc:spChg chg="mod">
          <ac:chgData name="Jessica Humphries" userId="S::jessica.humphries@southyorkshire-ca.gov.uk::7148c02a-b0bf-4c4e-b03a-09c13b809610" providerId="AD" clId="Web-{53075262-0DEE-A537-FBB0-8B2AB461B74E}" dt="2026-06-03T10:58:47.715" v="683" actId="20577"/>
          <ac:spMkLst>
            <pc:docMk/>
            <pc:sldMk cId="542242935" sldId="342"/>
            <ac:spMk id="10" creationId="{6ABF59F0-E90E-15AA-4F3A-9BE3DEFD6FDD}"/>
          </ac:spMkLst>
        </pc:spChg>
      </pc:sldChg>
      <pc:sldChg chg="modSp">
        <pc:chgData name="Jessica Humphries" userId="S::jessica.humphries@southyorkshire-ca.gov.uk::7148c02a-b0bf-4c4e-b03a-09c13b809610" providerId="AD" clId="Web-{53075262-0DEE-A537-FBB0-8B2AB461B74E}" dt="2026-06-03T09:13:35.589" v="430" actId="20577"/>
        <pc:sldMkLst>
          <pc:docMk/>
          <pc:sldMk cId="4018837949" sldId="345"/>
        </pc:sldMkLst>
        <pc:spChg chg="mod">
          <ac:chgData name="Jessica Humphries" userId="S::jessica.humphries@southyorkshire-ca.gov.uk::7148c02a-b0bf-4c4e-b03a-09c13b809610" providerId="AD" clId="Web-{53075262-0DEE-A537-FBB0-8B2AB461B74E}" dt="2026-06-03T09:13:35.589" v="430" actId="20577"/>
          <ac:spMkLst>
            <pc:docMk/>
            <pc:sldMk cId="4018837949" sldId="345"/>
            <ac:spMk id="5" creationId="{5BDB4C36-D7A8-B13E-338C-BAEA084A3419}"/>
          </ac:spMkLst>
        </pc:spChg>
      </pc:sldChg>
      <pc:sldChg chg="modSp">
        <pc:chgData name="Jessica Humphries" userId="S::jessica.humphries@southyorkshire-ca.gov.uk::7148c02a-b0bf-4c4e-b03a-09c13b809610" providerId="AD" clId="Web-{53075262-0DEE-A537-FBB0-8B2AB461B74E}" dt="2026-06-02T19:25:03.433" v="58" actId="20577"/>
        <pc:sldMkLst>
          <pc:docMk/>
          <pc:sldMk cId="3664455755" sldId="346"/>
        </pc:sldMkLst>
        <pc:spChg chg="mod">
          <ac:chgData name="Jessica Humphries" userId="S::jessica.humphries@southyorkshire-ca.gov.uk::7148c02a-b0bf-4c4e-b03a-09c13b809610" providerId="AD" clId="Web-{53075262-0DEE-A537-FBB0-8B2AB461B74E}" dt="2026-06-02T19:25:03.433" v="58" actId="20577"/>
          <ac:spMkLst>
            <pc:docMk/>
            <pc:sldMk cId="3664455755" sldId="346"/>
            <ac:spMk id="14" creationId="{9EA56CED-225D-9088-1EC2-DB4DF98AF8F1}"/>
          </ac:spMkLst>
        </pc:spChg>
      </pc:sldChg>
      <pc:sldChg chg="modSp">
        <pc:chgData name="Jessica Humphries" userId="S::jessica.humphries@southyorkshire-ca.gov.uk::7148c02a-b0bf-4c4e-b03a-09c13b809610" providerId="AD" clId="Web-{53075262-0DEE-A537-FBB0-8B2AB461B74E}" dt="2026-06-03T10:50:46.525" v="678" actId="20577"/>
        <pc:sldMkLst>
          <pc:docMk/>
          <pc:sldMk cId="4185709241" sldId="347"/>
        </pc:sldMkLst>
        <pc:spChg chg="mod">
          <ac:chgData name="Jessica Humphries" userId="S::jessica.humphries@southyorkshire-ca.gov.uk::7148c02a-b0bf-4c4e-b03a-09c13b809610" providerId="AD" clId="Web-{53075262-0DEE-A537-FBB0-8B2AB461B74E}" dt="2026-06-03T10:50:46.525" v="678" actId="20577"/>
          <ac:spMkLst>
            <pc:docMk/>
            <pc:sldMk cId="4185709241" sldId="347"/>
            <ac:spMk id="15" creationId="{FCC240EB-89AD-8794-585D-C74BC1E22E8F}"/>
          </ac:spMkLst>
        </pc:spChg>
      </pc:sldChg>
      <pc:sldChg chg="modSp">
        <pc:chgData name="Jessica Humphries" userId="S::jessica.humphries@southyorkshire-ca.gov.uk::7148c02a-b0bf-4c4e-b03a-09c13b809610" providerId="AD" clId="Web-{53075262-0DEE-A537-FBB0-8B2AB461B74E}" dt="2026-06-03T10:37:27.136" v="663" actId="20577"/>
        <pc:sldMkLst>
          <pc:docMk/>
          <pc:sldMk cId="2227669628" sldId="354"/>
        </pc:sldMkLst>
        <pc:spChg chg="mod">
          <ac:chgData name="Jessica Humphries" userId="S::jessica.humphries@southyorkshire-ca.gov.uk::7148c02a-b0bf-4c4e-b03a-09c13b809610" providerId="AD" clId="Web-{53075262-0DEE-A537-FBB0-8B2AB461B74E}" dt="2026-06-03T10:37:27.136" v="663" actId="20577"/>
          <ac:spMkLst>
            <pc:docMk/>
            <pc:sldMk cId="2227669628" sldId="354"/>
            <ac:spMk id="4" creationId="{AA586313-E464-62BE-CECF-8FE1F9C0604A}"/>
          </ac:spMkLst>
        </pc:spChg>
      </pc:sldChg>
      <pc:sldChg chg="new del">
        <pc:chgData name="Jessica Humphries" userId="S::jessica.humphries@southyorkshire-ca.gov.uk::7148c02a-b0bf-4c4e-b03a-09c13b809610" providerId="AD" clId="Web-{53075262-0DEE-A537-FBB0-8B2AB461B74E}" dt="2026-06-02T19:13:25.661" v="32"/>
        <pc:sldMkLst>
          <pc:docMk/>
          <pc:sldMk cId="1075937838" sldId="358"/>
        </pc:sldMkLst>
      </pc:sldChg>
      <pc:sldChg chg="delSp modSp add replId">
        <pc:chgData name="Jessica Humphries" userId="S::jessica.humphries@southyorkshire-ca.gov.uk::7148c02a-b0bf-4c4e-b03a-09c13b809610" providerId="AD" clId="Web-{53075262-0DEE-A537-FBB0-8B2AB461B74E}" dt="2026-06-03T10:39:47.282" v="666" actId="20577"/>
        <pc:sldMkLst>
          <pc:docMk/>
          <pc:sldMk cId="4211441516" sldId="359"/>
        </pc:sldMkLst>
        <pc:spChg chg="mod">
          <ac:chgData name="Jessica Humphries" userId="S::jessica.humphries@southyorkshire-ca.gov.uk::7148c02a-b0bf-4c4e-b03a-09c13b809610" providerId="AD" clId="Web-{53075262-0DEE-A537-FBB0-8B2AB461B74E}" dt="2026-06-02T19:59:51.999" v="336" actId="20577"/>
          <ac:spMkLst>
            <pc:docMk/>
            <pc:sldMk cId="4211441516" sldId="359"/>
            <ac:spMk id="3" creationId="{C30E95EF-AA7D-E648-B01D-8545986C564D}"/>
          </ac:spMkLst>
        </pc:spChg>
        <pc:spChg chg="mod">
          <ac:chgData name="Jessica Humphries" userId="S::jessica.humphries@southyorkshire-ca.gov.uk::7148c02a-b0bf-4c4e-b03a-09c13b809610" providerId="AD" clId="Web-{53075262-0DEE-A537-FBB0-8B2AB461B74E}" dt="2026-06-03T10:39:47.282" v="666" actId="20577"/>
          <ac:spMkLst>
            <pc:docMk/>
            <pc:sldMk cId="4211441516" sldId="359"/>
            <ac:spMk id="8" creationId="{2BA354FD-9184-8FCB-4369-F0F7A82BE6F4}"/>
          </ac:spMkLst>
        </pc:spChg>
        <pc:picChg chg="del">
          <ac:chgData name="Jessica Humphries" userId="S::jessica.humphries@southyorkshire-ca.gov.uk::7148c02a-b0bf-4c4e-b03a-09c13b809610" providerId="AD" clId="Web-{53075262-0DEE-A537-FBB0-8B2AB461B74E}" dt="2026-06-02T19:14:35.057" v="39"/>
          <ac:picMkLst>
            <pc:docMk/>
            <pc:sldMk cId="4211441516" sldId="359"/>
            <ac:picMk id="2" creationId="{90F6EEFA-54B1-D45A-503B-D22EA9E408CA}"/>
          </ac:picMkLst>
        </pc:picChg>
      </pc:sldChg>
      <pc:sldChg chg="modSp add del replId">
        <pc:chgData name="Jessica Humphries" userId="S::jessica.humphries@southyorkshire-ca.gov.uk::7148c02a-b0bf-4c4e-b03a-09c13b809610" providerId="AD" clId="Web-{53075262-0DEE-A537-FBB0-8B2AB461B74E}" dt="2026-06-03T10:01:13.602" v="441"/>
        <pc:sldMkLst>
          <pc:docMk/>
          <pc:sldMk cId="463303721" sldId="360"/>
        </pc:sldMkLst>
        <pc:spChg chg="mod">
          <ac:chgData name="Jessica Humphries" userId="S::jessica.humphries@southyorkshire-ca.gov.uk::7148c02a-b0bf-4c4e-b03a-09c13b809610" providerId="AD" clId="Web-{53075262-0DEE-A537-FBB0-8B2AB461B74E}" dt="2026-06-02T19:32:19.170" v="153" actId="20577"/>
          <ac:spMkLst>
            <pc:docMk/>
            <pc:sldMk cId="463303721" sldId="360"/>
            <ac:spMk id="5" creationId="{7277DC9C-592A-D71D-5FE7-D52E806E939E}"/>
          </ac:spMkLst>
        </pc:spChg>
      </pc:sldChg>
      <pc:sldChg chg="modSp add ord">
        <pc:chgData name="Jessica Humphries" userId="S::jessica.humphries@southyorkshire-ca.gov.uk::7148c02a-b0bf-4c4e-b03a-09c13b809610" providerId="AD" clId="Web-{53075262-0DEE-A537-FBB0-8B2AB461B74E}" dt="2026-06-03T12:08:02.041" v="689" actId="20577"/>
        <pc:sldMkLst>
          <pc:docMk/>
          <pc:sldMk cId="1566294830" sldId="361"/>
        </pc:sldMkLst>
        <pc:spChg chg="mod">
          <ac:chgData name="Jessica Humphries" userId="S::jessica.humphries@southyorkshire-ca.gov.uk::7148c02a-b0bf-4c4e-b03a-09c13b809610" providerId="AD" clId="Web-{53075262-0DEE-A537-FBB0-8B2AB461B74E}" dt="2026-06-03T12:08:02.041" v="689" actId="20577"/>
          <ac:spMkLst>
            <pc:docMk/>
            <pc:sldMk cId="1566294830" sldId="361"/>
            <ac:spMk id="3" creationId="{E894E08D-2E8E-2526-9C86-24FC18603712}"/>
          </ac:spMkLst>
        </pc:spChg>
      </pc:sldChg>
      <pc:sldChg chg="add del">
        <pc:chgData name="Jessica Humphries" userId="S::jessica.humphries@southyorkshire-ca.gov.uk::7148c02a-b0bf-4c4e-b03a-09c13b809610" providerId="AD" clId="Web-{53075262-0DEE-A537-FBB0-8B2AB461B74E}" dt="2026-06-03T10:39:14.702" v="664"/>
        <pc:sldMkLst>
          <pc:docMk/>
          <pc:sldMk cId="3638199368" sldId="362"/>
        </pc:sldMkLst>
      </pc:sldChg>
      <pc:sldChg chg="modSp add ord">
        <pc:chgData name="Jessica Humphries" userId="S::jessica.humphries@southyorkshire-ca.gov.uk::7148c02a-b0bf-4c4e-b03a-09c13b809610" providerId="AD" clId="Web-{53075262-0DEE-A537-FBB0-8B2AB461B74E}" dt="2026-06-02T19:50:10.126" v="221"/>
        <pc:sldMkLst>
          <pc:docMk/>
          <pc:sldMk cId="2114604941" sldId="363"/>
        </pc:sldMkLst>
        <pc:spChg chg="mod">
          <ac:chgData name="Jessica Humphries" userId="S::jessica.humphries@southyorkshire-ca.gov.uk::7148c02a-b0bf-4c4e-b03a-09c13b809610" providerId="AD" clId="Web-{53075262-0DEE-A537-FBB0-8B2AB461B74E}" dt="2026-06-02T19:40:19.066" v="214" actId="20577"/>
          <ac:spMkLst>
            <pc:docMk/>
            <pc:sldMk cId="2114604941" sldId="363"/>
            <ac:spMk id="9" creationId="{207ACECE-E1FC-56C4-8708-5C4DE659D783}"/>
          </ac:spMkLst>
        </pc:spChg>
        <pc:graphicFrameChg chg="mod modGraphic">
          <ac:chgData name="Jessica Humphries" userId="S::jessica.humphries@southyorkshire-ca.gov.uk::7148c02a-b0bf-4c4e-b03a-09c13b809610" providerId="AD" clId="Web-{53075262-0DEE-A537-FBB0-8B2AB461B74E}" dt="2026-06-02T19:40:24.957" v="218"/>
          <ac:graphicFrameMkLst>
            <pc:docMk/>
            <pc:sldMk cId="2114604941" sldId="363"/>
            <ac:graphicFrameMk id="5" creationId="{03F5C728-7154-6136-4446-E7C50BFC4A3B}"/>
          </ac:graphicFrameMkLst>
        </pc:graphicFrameChg>
      </pc:sldChg>
      <pc:sldChg chg="modSp add ord replId">
        <pc:chgData name="Jessica Humphries" userId="S::jessica.humphries@southyorkshire-ca.gov.uk::7148c02a-b0bf-4c4e-b03a-09c13b809610" providerId="AD" clId="Web-{53075262-0DEE-A537-FBB0-8B2AB461B74E}" dt="2026-06-02T20:26:52.232" v="427" actId="20577"/>
        <pc:sldMkLst>
          <pc:docMk/>
          <pc:sldMk cId="3327931318" sldId="364"/>
        </pc:sldMkLst>
        <pc:spChg chg="mod">
          <ac:chgData name="Jessica Humphries" userId="S::jessica.humphries@southyorkshire-ca.gov.uk::7148c02a-b0bf-4c4e-b03a-09c13b809610" providerId="AD" clId="Web-{53075262-0DEE-A537-FBB0-8B2AB461B74E}" dt="2026-06-02T20:26:52.232" v="427" actId="20577"/>
          <ac:spMkLst>
            <pc:docMk/>
            <pc:sldMk cId="3327931318" sldId="364"/>
            <ac:spMk id="4" creationId="{5BE8BBEC-CFAE-C6B5-B9CC-4B0C0AC583DF}"/>
          </ac:spMkLst>
        </pc:spChg>
        <pc:spChg chg="mod">
          <ac:chgData name="Jessica Humphries" userId="S::jessica.humphries@southyorkshire-ca.gov.uk::7148c02a-b0bf-4c4e-b03a-09c13b809610" providerId="AD" clId="Web-{53075262-0DEE-A537-FBB0-8B2AB461B74E}" dt="2026-06-02T20:23:32.857" v="402" actId="20577"/>
          <ac:spMkLst>
            <pc:docMk/>
            <pc:sldMk cId="3327931318" sldId="364"/>
            <ac:spMk id="5" creationId="{A36D4D0E-9865-47AA-8F66-64950DBB188D}"/>
          </ac:spMkLst>
        </pc:spChg>
      </pc:sldChg>
      <pc:sldChg chg="modSp add replId">
        <pc:chgData name="Jessica Humphries" userId="S::jessica.humphries@southyorkshire-ca.gov.uk::7148c02a-b0bf-4c4e-b03a-09c13b809610" providerId="AD" clId="Web-{53075262-0DEE-A537-FBB0-8B2AB461B74E}" dt="2026-06-03T11:04:19.914" v="688" actId="20577"/>
        <pc:sldMkLst>
          <pc:docMk/>
          <pc:sldMk cId="4288087600" sldId="365"/>
        </pc:sldMkLst>
        <pc:spChg chg="mod">
          <ac:chgData name="Jessica Humphries" userId="S::jessica.humphries@southyorkshire-ca.gov.uk::7148c02a-b0bf-4c4e-b03a-09c13b809610" providerId="AD" clId="Web-{53075262-0DEE-A537-FBB0-8B2AB461B74E}" dt="2026-06-03T11:04:19.914" v="688" actId="20577"/>
          <ac:spMkLst>
            <pc:docMk/>
            <pc:sldMk cId="4288087600" sldId="365"/>
            <ac:spMk id="4" creationId="{2E274A8F-D14D-6A12-B8E0-7A30FF854A35}"/>
          </ac:spMkLst>
        </pc:spChg>
        <pc:spChg chg="mod">
          <ac:chgData name="Jessica Humphries" userId="S::jessica.humphries@southyorkshire-ca.gov.uk::7148c02a-b0bf-4c4e-b03a-09c13b809610" providerId="AD" clId="Web-{53075262-0DEE-A537-FBB0-8B2AB461B74E}" dt="2026-06-03T10:10:03.324" v="662" actId="20577"/>
          <ac:spMkLst>
            <pc:docMk/>
            <pc:sldMk cId="4288087600" sldId="365"/>
            <ac:spMk id="5" creationId="{0AC3538A-7091-4B3E-9CDF-FFB59F457AD6}"/>
          </ac:spMkLst>
        </pc:spChg>
      </pc:sldChg>
    </pc:docChg>
  </pc:docChgLst>
  <pc:docChgLst>
    <pc:chgData name="Jessica Humphries" userId="S::jessica.humphries@southyorkshire-ca.gov.uk::7148c02a-b0bf-4c4e-b03a-09c13b809610" providerId="AD" clId="Web-{AE365667-81E5-365A-3346-335C68FDBE41}"/>
    <pc:docChg chg="modSld">
      <pc:chgData name="Jessica Humphries" userId="S::jessica.humphries@southyorkshire-ca.gov.uk::7148c02a-b0bf-4c4e-b03a-09c13b809610" providerId="AD" clId="Web-{AE365667-81E5-365A-3346-335C68FDBE41}" dt="2026-05-21T13:30:44.101" v="311" actId="20577"/>
      <pc:docMkLst>
        <pc:docMk/>
      </pc:docMkLst>
      <pc:sldChg chg="addSp delSp modSp">
        <pc:chgData name="Jessica Humphries" userId="S::jessica.humphries@southyorkshire-ca.gov.uk::7148c02a-b0bf-4c4e-b03a-09c13b809610" providerId="AD" clId="Web-{AE365667-81E5-365A-3346-335C68FDBE41}" dt="2026-05-21T13:19:03" v="228" actId="20577"/>
        <pc:sldMkLst>
          <pc:docMk/>
          <pc:sldMk cId="1275724229" sldId="317"/>
        </pc:sldMkLst>
        <pc:spChg chg="add del mod">
          <ac:chgData name="Jessica Humphries" userId="S::jessica.humphries@southyorkshire-ca.gov.uk::7148c02a-b0bf-4c4e-b03a-09c13b809610" providerId="AD" clId="Web-{AE365667-81E5-365A-3346-335C68FDBE41}" dt="2026-05-21T13:19:03" v="228" actId="20577"/>
          <ac:spMkLst>
            <pc:docMk/>
            <pc:sldMk cId="1275724229" sldId="317"/>
            <ac:spMk id="8" creationId="{620736A7-80F0-588F-A69C-027C85B77F58}"/>
          </ac:spMkLst>
        </pc:spChg>
      </pc:sldChg>
      <pc:sldChg chg="modSp">
        <pc:chgData name="Jessica Humphries" userId="S::jessica.humphries@southyorkshire-ca.gov.uk::7148c02a-b0bf-4c4e-b03a-09c13b809610" providerId="AD" clId="Web-{AE365667-81E5-365A-3346-335C68FDBE41}" dt="2026-05-21T13:15:01.462" v="220" actId="20577"/>
        <pc:sldMkLst>
          <pc:docMk/>
          <pc:sldMk cId="3610864418" sldId="326"/>
        </pc:sldMkLst>
        <pc:spChg chg="mod">
          <ac:chgData name="Jessica Humphries" userId="S::jessica.humphries@southyorkshire-ca.gov.uk::7148c02a-b0bf-4c4e-b03a-09c13b809610" providerId="AD" clId="Web-{AE365667-81E5-365A-3346-335C68FDBE41}" dt="2026-05-21T13:15:01.462" v="220" actId="20577"/>
          <ac:spMkLst>
            <pc:docMk/>
            <pc:sldMk cId="3610864418" sldId="326"/>
            <ac:spMk id="2" creationId="{558EA0F1-873C-6F52-63EE-C94BBE8B0CB0}"/>
          </ac:spMkLst>
        </pc:spChg>
      </pc:sldChg>
      <pc:sldChg chg="modSp">
        <pc:chgData name="Jessica Humphries" userId="S::jessica.humphries@southyorkshire-ca.gov.uk::7148c02a-b0bf-4c4e-b03a-09c13b809610" providerId="AD" clId="Web-{AE365667-81E5-365A-3346-335C68FDBE41}" dt="2026-05-21T12:59:27.604" v="146" actId="20577"/>
        <pc:sldMkLst>
          <pc:docMk/>
          <pc:sldMk cId="3971755123" sldId="329"/>
        </pc:sldMkLst>
        <pc:spChg chg="mod">
          <ac:chgData name="Jessica Humphries" userId="S::jessica.humphries@southyorkshire-ca.gov.uk::7148c02a-b0bf-4c4e-b03a-09c13b809610" providerId="AD" clId="Web-{AE365667-81E5-365A-3346-335C68FDBE41}" dt="2026-05-21T12:59:27.604" v="146" actId="20577"/>
          <ac:spMkLst>
            <pc:docMk/>
            <pc:sldMk cId="3971755123" sldId="329"/>
            <ac:spMk id="2" creationId="{E822AFBB-C6B2-7BE2-5E7C-5830825A7634}"/>
          </ac:spMkLst>
        </pc:spChg>
        <pc:picChg chg="mod">
          <ac:chgData name="Jessica Humphries" userId="S::jessica.humphries@southyorkshire-ca.gov.uk::7148c02a-b0bf-4c4e-b03a-09c13b809610" providerId="AD" clId="Web-{AE365667-81E5-365A-3346-335C68FDBE41}" dt="2026-05-21T12:56:45.756" v="136" actId="1076"/>
          <ac:picMkLst>
            <pc:docMk/>
            <pc:sldMk cId="3971755123" sldId="329"/>
            <ac:picMk id="3" creationId="{85AAA5E6-C506-928F-DCD5-E81473D7225A}"/>
          </ac:picMkLst>
        </pc:picChg>
      </pc:sldChg>
      <pc:sldChg chg="modSp">
        <pc:chgData name="Jessica Humphries" userId="S::jessica.humphries@southyorkshire-ca.gov.uk::7148c02a-b0bf-4c4e-b03a-09c13b809610" providerId="AD" clId="Web-{AE365667-81E5-365A-3346-335C68FDBE41}" dt="2026-05-21T12:59:47.058" v="153" actId="20577"/>
        <pc:sldMkLst>
          <pc:docMk/>
          <pc:sldMk cId="1871807705" sldId="330"/>
        </pc:sldMkLst>
        <pc:spChg chg="mod">
          <ac:chgData name="Jessica Humphries" userId="S::jessica.humphries@southyorkshire-ca.gov.uk::7148c02a-b0bf-4c4e-b03a-09c13b809610" providerId="AD" clId="Web-{AE365667-81E5-365A-3346-335C68FDBE41}" dt="2026-05-21T12:59:47.058" v="153" actId="20577"/>
          <ac:spMkLst>
            <pc:docMk/>
            <pc:sldMk cId="1871807705" sldId="330"/>
            <ac:spMk id="5" creationId="{95F31AFB-8D09-5A35-7184-4E4913850CA3}"/>
          </ac:spMkLst>
        </pc:spChg>
      </pc:sldChg>
      <pc:sldChg chg="modSp">
        <pc:chgData name="Jessica Humphries" userId="S::jessica.humphries@southyorkshire-ca.gov.uk::7148c02a-b0bf-4c4e-b03a-09c13b809610" providerId="AD" clId="Web-{AE365667-81E5-365A-3346-335C68FDBE41}" dt="2026-05-21T13:30:44.101" v="311" actId="20577"/>
        <pc:sldMkLst>
          <pc:docMk/>
          <pc:sldMk cId="27466804" sldId="335"/>
        </pc:sldMkLst>
        <pc:spChg chg="mod">
          <ac:chgData name="Jessica Humphries" userId="S::jessica.humphries@southyorkshire-ca.gov.uk::7148c02a-b0bf-4c4e-b03a-09c13b809610" providerId="AD" clId="Web-{AE365667-81E5-365A-3346-335C68FDBE41}" dt="2026-05-21T13:30:44.101" v="311" actId="20577"/>
          <ac:spMkLst>
            <pc:docMk/>
            <pc:sldMk cId="27466804" sldId="335"/>
            <ac:spMk id="3" creationId="{7521027F-FDA1-8542-D528-5D979034D328}"/>
          </ac:spMkLst>
        </pc:spChg>
        <pc:spChg chg="mod">
          <ac:chgData name="Jessica Humphries" userId="S::jessica.humphries@southyorkshire-ca.gov.uk::7148c02a-b0bf-4c4e-b03a-09c13b809610" providerId="AD" clId="Web-{AE365667-81E5-365A-3346-335C68FDBE41}" dt="2026-05-21T13:30:20.975" v="295" actId="20577"/>
          <ac:spMkLst>
            <pc:docMk/>
            <pc:sldMk cId="27466804" sldId="335"/>
            <ac:spMk id="5" creationId="{52F9D326-7842-75B0-8F73-D2AB6C4C09DA}"/>
          </ac:spMkLst>
        </pc:spChg>
      </pc:sldChg>
      <pc:sldChg chg="modSp">
        <pc:chgData name="Jessica Humphries" userId="S::jessica.humphries@southyorkshire-ca.gov.uk::7148c02a-b0bf-4c4e-b03a-09c13b809610" providerId="AD" clId="Web-{AE365667-81E5-365A-3346-335C68FDBE41}" dt="2026-05-21T13:08:06.164" v="211" actId="20577"/>
        <pc:sldMkLst>
          <pc:docMk/>
          <pc:sldMk cId="1391139724" sldId="338"/>
        </pc:sldMkLst>
        <pc:spChg chg="mod">
          <ac:chgData name="Jessica Humphries" userId="S::jessica.humphries@southyorkshire-ca.gov.uk::7148c02a-b0bf-4c4e-b03a-09c13b809610" providerId="AD" clId="Web-{AE365667-81E5-365A-3346-335C68FDBE41}" dt="2026-05-21T13:08:06.164" v="211" actId="20577"/>
          <ac:spMkLst>
            <pc:docMk/>
            <pc:sldMk cId="1391139724" sldId="338"/>
            <ac:spMk id="24" creationId="{F847636B-CE8E-6825-8101-78CD595F45DE}"/>
          </ac:spMkLst>
        </pc:spChg>
      </pc:sldChg>
      <pc:sldChg chg="modSp">
        <pc:chgData name="Jessica Humphries" userId="S::jessica.humphries@southyorkshire-ca.gov.uk::7148c02a-b0bf-4c4e-b03a-09c13b809610" providerId="AD" clId="Web-{AE365667-81E5-365A-3346-335C68FDBE41}" dt="2026-05-21T13:30:00.162" v="294" actId="20577"/>
        <pc:sldMkLst>
          <pc:docMk/>
          <pc:sldMk cId="4270753797" sldId="339"/>
        </pc:sldMkLst>
        <pc:spChg chg="mod">
          <ac:chgData name="Jessica Humphries" userId="S::jessica.humphries@southyorkshire-ca.gov.uk::7148c02a-b0bf-4c4e-b03a-09c13b809610" providerId="AD" clId="Web-{AE365667-81E5-365A-3346-335C68FDBE41}" dt="2026-05-21T13:30:00.162" v="294" actId="20577"/>
          <ac:spMkLst>
            <pc:docMk/>
            <pc:sldMk cId="4270753797" sldId="339"/>
            <ac:spMk id="3" creationId="{DD5BDFAF-DAF1-7C89-1F66-76978BD2DF21}"/>
          </ac:spMkLst>
        </pc:spChg>
      </pc:sldChg>
      <pc:sldChg chg="modSp">
        <pc:chgData name="Jessica Humphries" userId="S::jessica.humphries@southyorkshire-ca.gov.uk::7148c02a-b0bf-4c4e-b03a-09c13b809610" providerId="AD" clId="Web-{AE365667-81E5-365A-3346-335C68FDBE41}" dt="2026-05-21T13:26:03.528" v="268" actId="20577"/>
        <pc:sldMkLst>
          <pc:docMk/>
          <pc:sldMk cId="1328967370" sldId="340"/>
        </pc:sldMkLst>
        <pc:spChg chg="mod">
          <ac:chgData name="Jessica Humphries" userId="S::jessica.humphries@southyorkshire-ca.gov.uk::7148c02a-b0bf-4c4e-b03a-09c13b809610" providerId="AD" clId="Web-{AE365667-81E5-365A-3346-335C68FDBE41}" dt="2026-05-21T13:26:03.528" v="268" actId="20577"/>
          <ac:spMkLst>
            <pc:docMk/>
            <pc:sldMk cId="1328967370" sldId="340"/>
            <ac:spMk id="5" creationId="{D39BA58C-112A-BBFF-220E-4BF4542A5CBC}"/>
          </ac:spMkLst>
        </pc:spChg>
      </pc:sldChg>
      <pc:sldChg chg="modSp">
        <pc:chgData name="Jessica Humphries" userId="S::jessica.humphries@southyorkshire-ca.gov.uk::7148c02a-b0bf-4c4e-b03a-09c13b809610" providerId="AD" clId="Web-{AE365667-81E5-365A-3346-335C68FDBE41}" dt="2026-05-21T13:24:27.460" v="262" actId="20577"/>
        <pc:sldMkLst>
          <pc:docMk/>
          <pc:sldMk cId="1410448749" sldId="344"/>
        </pc:sldMkLst>
        <pc:spChg chg="mod">
          <ac:chgData name="Jessica Humphries" userId="S::jessica.humphries@southyorkshire-ca.gov.uk::7148c02a-b0bf-4c4e-b03a-09c13b809610" providerId="AD" clId="Web-{AE365667-81E5-365A-3346-335C68FDBE41}" dt="2026-05-21T13:24:27.460" v="262" actId="20577"/>
          <ac:spMkLst>
            <pc:docMk/>
            <pc:sldMk cId="1410448749" sldId="344"/>
            <ac:spMk id="12" creationId="{1A9F915B-02A8-EAFE-58B0-351265751450}"/>
          </ac:spMkLst>
        </pc:spChg>
      </pc:sldChg>
      <pc:sldChg chg="modSp">
        <pc:chgData name="Jessica Humphries" userId="S::jessica.humphries@southyorkshire-ca.gov.uk::7148c02a-b0bf-4c4e-b03a-09c13b809610" providerId="AD" clId="Web-{AE365667-81E5-365A-3346-335C68FDBE41}" dt="2026-05-21T13:23:05.005" v="253" actId="20577"/>
        <pc:sldMkLst>
          <pc:docMk/>
          <pc:sldMk cId="4018837949" sldId="345"/>
        </pc:sldMkLst>
        <pc:spChg chg="mod">
          <ac:chgData name="Jessica Humphries" userId="S::jessica.humphries@southyorkshire-ca.gov.uk::7148c02a-b0bf-4c4e-b03a-09c13b809610" providerId="AD" clId="Web-{AE365667-81E5-365A-3346-335C68FDBE41}" dt="2026-05-21T13:23:05.005" v="253" actId="20577"/>
          <ac:spMkLst>
            <pc:docMk/>
            <pc:sldMk cId="4018837949" sldId="345"/>
            <ac:spMk id="13" creationId="{F59E6A58-85E9-3300-4E52-5D733D3DB7CF}"/>
          </ac:spMkLst>
        </pc:spChg>
      </pc:sldChg>
      <pc:sldChg chg="modSp">
        <pc:chgData name="Jessica Humphries" userId="S::jessica.humphries@southyorkshire-ca.gov.uk::7148c02a-b0bf-4c4e-b03a-09c13b809610" providerId="AD" clId="Web-{AE365667-81E5-365A-3346-335C68FDBE41}" dt="2026-05-21T13:21:55.925" v="251" actId="20577"/>
        <pc:sldMkLst>
          <pc:docMk/>
          <pc:sldMk cId="3664455755" sldId="346"/>
        </pc:sldMkLst>
        <pc:spChg chg="mod">
          <ac:chgData name="Jessica Humphries" userId="S::jessica.humphries@southyorkshire-ca.gov.uk::7148c02a-b0bf-4c4e-b03a-09c13b809610" providerId="AD" clId="Web-{AE365667-81E5-365A-3346-335C68FDBE41}" dt="2026-05-21T13:21:55.925" v="251" actId="20577"/>
          <ac:spMkLst>
            <pc:docMk/>
            <pc:sldMk cId="3664455755" sldId="346"/>
            <ac:spMk id="14" creationId="{9EA56CED-225D-9088-1EC2-DB4DF98AF8F1}"/>
          </ac:spMkLst>
        </pc:spChg>
      </pc:sldChg>
      <pc:sldChg chg="modSp">
        <pc:chgData name="Jessica Humphries" userId="S::jessica.humphries@southyorkshire-ca.gov.uk::7148c02a-b0bf-4c4e-b03a-09c13b809610" providerId="AD" clId="Web-{AE365667-81E5-365A-3346-335C68FDBE41}" dt="2026-05-21T13:21:16.268" v="247" actId="20577"/>
        <pc:sldMkLst>
          <pc:docMk/>
          <pc:sldMk cId="4185709241" sldId="347"/>
        </pc:sldMkLst>
        <pc:spChg chg="mod">
          <ac:chgData name="Jessica Humphries" userId="S::jessica.humphries@southyorkshire-ca.gov.uk::7148c02a-b0bf-4c4e-b03a-09c13b809610" providerId="AD" clId="Web-{AE365667-81E5-365A-3346-335C68FDBE41}" dt="2026-05-21T13:21:16.268" v="247" actId="20577"/>
          <ac:spMkLst>
            <pc:docMk/>
            <pc:sldMk cId="4185709241" sldId="347"/>
            <ac:spMk id="15" creationId="{FCC240EB-89AD-8794-585D-C74BC1E22E8F}"/>
          </ac:spMkLst>
        </pc:spChg>
      </pc:sldChg>
      <pc:sldChg chg="modSp">
        <pc:chgData name="Jessica Humphries" userId="S::jessica.humphries@southyorkshire-ca.gov.uk::7148c02a-b0bf-4c4e-b03a-09c13b809610" providerId="AD" clId="Web-{AE365667-81E5-365A-3346-335C68FDBE41}" dt="2026-05-21T13:08:14.024" v="213" actId="20577"/>
        <pc:sldMkLst>
          <pc:docMk/>
          <pc:sldMk cId="3225428871" sldId="348"/>
        </pc:sldMkLst>
        <pc:spChg chg="mod">
          <ac:chgData name="Jessica Humphries" userId="S::jessica.humphries@southyorkshire-ca.gov.uk::7148c02a-b0bf-4c4e-b03a-09c13b809610" providerId="AD" clId="Web-{AE365667-81E5-365A-3346-335C68FDBE41}" dt="2026-05-21T13:08:14.024" v="213" actId="20577"/>
          <ac:spMkLst>
            <pc:docMk/>
            <pc:sldMk cId="3225428871" sldId="348"/>
            <ac:spMk id="16" creationId="{FD0B8310-7C23-E7FE-4E42-E4A9C3BAEFDF}"/>
          </ac:spMkLst>
        </pc:spChg>
      </pc:sldChg>
      <pc:sldChg chg="modSp">
        <pc:chgData name="Jessica Humphries" userId="S::jessica.humphries@southyorkshire-ca.gov.uk::7148c02a-b0bf-4c4e-b03a-09c13b809610" providerId="AD" clId="Web-{AE365667-81E5-365A-3346-335C68FDBE41}" dt="2026-05-21T13:19:21.016" v="240" actId="20577"/>
        <pc:sldMkLst>
          <pc:docMk/>
          <pc:sldMk cId="3161048591" sldId="350"/>
        </pc:sldMkLst>
        <pc:spChg chg="mod">
          <ac:chgData name="Jessica Humphries" userId="S::jessica.humphries@southyorkshire-ca.gov.uk::7148c02a-b0bf-4c4e-b03a-09c13b809610" providerId="AD" clId="Web-{AE365667-81E5-365A-3346-335C68FDBE41}" dt="2026-05-21T13:19:21.016" v="240" actId="20577"/>
          <ac:spMkLst>
            <pc:docMk/>
            <pc:sldMk cId="3161048591" sldId="350"/>
            <ac:spMk id="18" creationId="{CC4AF910-2C60-8D9D-E71A-1AA0586E5A9E}"/>
          </ac:spMkLst>
        </pc:spChg>
      </pc:sldChg>
      <pc:sldChg chg="modSp">
        <pc:chgData name="Jessica Humphries" userId="S::jessica.humphries@southyorkshire-ca.gov.uk::7148c02a-b0bf-4c4e-b03a-09c13b809610" providerId="AD" clId="Web-{AE365667-81E5-365A-3346-335C68FDBE41}" dt="2026-05-21T13:04:01.579" v="206" actId="20577"/>
        <pc:sldMkLst>
          <pc:docMk/>
          <pc:sldMk cId="2227669628" sldId="354"/>
        </pc:sldMkLst>
        <pc:spChg chg="mod">
          <ac:chgData name="Jessica Humphries" userId="S::jessica.humphries@southyorkshire-ca.gov.uk::7148c02a-b0bf-4c4e-b03a-09c13b809610" providerId="AD" clId="Web-{AE365667-81E5-365A-3346-335C68FDBE41}" dt="2026-05-21T13:04:01.579" v="206" actId="20577"/>
          <ac:spMkLst>
            <pc:docMk/>
            <pc:sldMk cId="2227669628" sldId="354"/>
            <ac:spMk id="4" creationId="{AA586313-E464-62BE-CECF-8FE1F9C0604A}"/>
          </ac:spMkLst>
        </pc:spChg>
      </pc:sldChg>
    </pc:docChg>
  </pc:docChgLst>
  <pc:docChgLst>
    <pc:chgData name="Jessica Humphries" userId="S::jessica.humphries@southyorkshire-ca.gov.uk::7148c02a-b0bf-4c4e-b03a-09c13b809610" providerId="AD" clId="Web-{9A03FDDB-656F-A3EC-9B88-F74CC5782AB9}"/>
    <pc:docChg chg="modSld">
      <pc:chgData name="Jessica Humphries" userId="S::jessica.humphries@southyorkshire-ca.gov.uk::7148c02a-b0bf-4c4e-b03a-09c13b809610" providerId="AD" clId="Web-{9A03FDDB-656F-A3EC-9B88-F74CC5782AB9}" dt="2026-05-28T10:16:58.174" v="39" actId="20577"/>
      <pc:docMkLst>
        <pc:docMk/>
      </pc:docMkLst>
      <pc:sldChg chg="modSp">
        <pc:chgData name="Jessica Humphries" userId="S::jessica.humphries@southyorkshire-ca.gov.uk::7148c02a-b0bf-4c4e-b03a-09c13b809610" providerId="AD" clId="Web-{9A03FDDB-656F-A3EC-9B88-F74CC5782AB9}" dt="2026-05-28T10:16:58.174" v="39" actId="20577"/>
        <pc:sldMkLst>
          <pc:docMk/>
          <pc:sldMk cId="4018837949" sldId="345"/>
        </pc:sldMkLst>
        <pc:spChg chg="mod">
          <ac:chgData name="Jessica Humphries" userId="S::jessica.humphries@southyorkshire-ca.gov.uk::7148c02a-b0bf-4c4e-b03a-09c13b809610" providerId="AD" clId="Web-{9A03FDDB-656F-A3EC-9B88-F74CC5782AB9}" dt="2026-05-28T10:16:58.174" v="39" actId="20577"/>
          <ac:spMkLst>
            <pc:docMk/>
            <pc:sldMk cId="4018837949" sldId="345"/>
            <ac:spMk id="13" creationId="{F59E6A58-85E9-3300-4E52-5D733D3DB7CF}"/>
          </ac:spMkLst>
        </pc:spChg>
      </pc:sldChg>
    </pc:docChg>
  </pc:docChgLst>
  <pc:docChgLst>
    <pc:chgData name="Jessica Humphries" userId="S::jessica.humphries@southyorkshire-ca.gov.uk::7148c02a-b0bf-4c4e-b03a-09c13b809610" providerId="AD" clId="Web-{B1A9F06C-EAC2-7E60-598E-EDB7BF4C0871}"/>
    <pc:docChg chg="modSld">
      <pc:chgData name="Jessica Humphries" userId="S::jessica.humphries@southyorkshire-ca.gov.uk::7148c02a-b0bf-4c4e-b03a-09c13b809610" providerId="AD" clId="Web-{B1A9F06C-EAC2-7E60-598E-EDB7BF4C0871}" dt="2026-05-15T08:01:58.615" v="0"/>
      <pc:docMkLst>
        <pc:docMk/>
      </pc:docMkLst>
      <pc:sldChg chg="modSp">
        <pc:chgData name="Jessica Humphries" userId="S::jessica.humphries@southyorkshire-ca.gov.uk::7148c02a-b0bf-4c4e-b03a-09c13b809610" providerId="AD" clId="Web-{B1A9F06C-EAC2-7E60-598E-EDB7BF4C0871}" dt="2026-05-15T08:01:58.615" v="0"/>
        <pc:sldMkLst>
          <pc:docMk/>
          <pc:sldMk cId="3406003207" sldId="356"/>
        </pc:sldMkLst>
        <pc:picChg chg="mod">
          <ac:chgData name="Jessica Humphries" userId="S::jessica.humphries@southyorkshire-ca.gov.uk::7148c02a-b0bf-4c4e-b03a-09c13b809610" providerId="AD" clId="Web-{B1A9F06C-EAC2-7E60-598E-EDB7BF4C0871}" dt="2026-05-15T08:01:58.615" v="0"/>
          <ac:picMkLst>
            <pc:docMk/>
            <pc:sldMk cId="3406003207" sldId="356"/>
            <ac:picMk id="2" creationId="{3D3DDC9E-A46A-2AA0-60F8-EFAEE7336502}"/>
          </ac:picMkLst>
        </pc:picChg>
      </pc:sldChg>
    </pc:docChg>
  </pc:docChgLst>
  <pc:docChgLst>
    <pc:chgData name="Mike Parker" userId="S::mike.parker@southyorkshire-ca.gov.uk::078ce8b1-146e-4835-8fcc-1b954bf7a580" providerId="AD" clId="Web-{AC72834C-CA00-8A7E-FE90-F8A5B2478578}"/>
    <pc:docChg chg="modSld">
      <pc:chgData name="Mike Parker" userId="S::mike.parker@southyorkshire-ca.gov.uk::078ce8b1-146e-4835-8fcc-1b954bf7a580" providerId="AD" clId="Web-{AC72834C-CA00-8A7E-FE90-F8A5B2478578}" dt="2026-06-03T08:36:47.467" v="145" actId="20577"/>
      <pc:docMkLst>
        <pc:docMk/>
      </pc:docMkLst>
      <pc:sldChg chg="delSp modSp">
        <pc:chgData name="Mike Parker" userId="S::mike.parker@southyorkshire-ca.gov.uk::078ce8b1-146e-4835-8fcc-1b954bf7a580" providerId="AD" clId="Web-{AC72834C-CA00-8A7E-FE90-F8A5B2478578}" dt="2026-06-03T08:36:47.467" v="145" actId="20577"/>
        <pc:sldMkLst>
          <pc:docMk/>
          <pc:sldMk cId="4018837949" sldId="345"/>
        </pc:sldMkLst>
        <pc:spChg chg="del">
          <ac:chgData name="Mike Parker" userId="S::mike.parker@southyorkshire-ca.gov.uk::078ce8b1-146e-4835-8fcc-1b954bf7a580" providerId="AD" clId="Web-{AC72834C-CA00-8A7E-FE90-F8A5B2478578}" dt="2026-06-03T08:35:06.636" v="7"/>
          <ac:spMkLst>
            <pc:docMk/>
            <pc:sldMk cId="4018837949" sldId="345"/>
            <ac:spMk id="4" creationId="{135D82C1-544A-5A53-76EA-AC662416B4AF}"/>
          </ac:spMkLst>
        </pc:spChg>
        <pc:spChg chg="mod">
          <ac:chgData name="Mike Parker" userId="S::mike.parker@southyorkshire-ca.gov.uk::078ce8b1-146e-4835-8fcc-1b954bf7a580" providerId="AD" clId="Web-{AC72834C-CA00-8A7E-FE90-F8A5B2478578}" dt="2026-06-03T08:36:47.467" v="145" actId="20577"/>
          <ac:spMkLst>
            <pc:docMk/>
            <pc:sldMk cId="4018837949" sldId="345"/>
            <ac:spMk id="13" creationId="{F59E6A58-85E9-3300-4E52-5D733D3DB7CF}"/>
          </ac:spMkLst>
        </pc:spChg>
      </pc:sldChg>
    </pc:docChg>
  </pc:docChgLst>
  <pc:docChgLst>
    <pc:chgData name="Becca Potton" userId="S::becca.potton@southyorkshire-ca.gov.uk::3ed16f89-48ea-4a2a-ba8b-66ddc5947001" providerId="AD" clId="Web-{87FE4B59-E55A-5099-F963-B1D0BBED9A00}"/>
    <pc:docChg chg="mod modSld">
      <pc:chgData name="Becca Potton" userId="S::becca.potton@southyorkshire-ca.gov.uk::3ed16f89-48ea-4a2a-ba8b-66ddc5947001" providerId="AD" clId="Web-{87FE4B59-E55A-5099-F963-B1D0BBED9A00}" dt="2026-05-15T10:18:42.571" v="57" actId="20577"/>
      <pc:docMkLst>
        <pc:docMk/>
      </pc:docMkLst>
      <pc:sldChg chg="modSp">
        <pc:chgData name="Becca Potton" userId="S::becca.potton@southyorkshire-ca.gov.uk::3ed16f89-48ea-4a2a-ba8b-66ddc5947001" providerId="AD" clId="Web-{87FE4B59-E55A-5099-F963-B1D0BBED9A00}" dt="2026-05-15T09:52:23.731" v="3" actId="20577"/>
        <pc:sldMkLst>
          <pc:docMk/>
          <pc:sldMk cId="32738122" sldId="321"/>
        </pc:sldMkLst>
        <pc:spChg chg="mod">
          <ac:chgData name="Becca Potton" userId="S::becca.potton@southyorkshire-ca.gov.uk::3ed16f89-48ea-4a2a-ba8b-66ddc5947001" providerId="AD" clId="Web-{87FE4B59-E55A-5099-F963-B1D0BBED9A00}" dt="2026-05-15T09:52:23.731" v="3" actId="20577"/>
          <ac:spMkLst>
            <pc:docMk/>
            <pc:sldMk cId="32738122" sldId="321"/>
            <ac:spMk id="4" creationId="{A61CA6C4-8C8A-D2EE-48AE-7538AE2C80BF}"/>
          </ac:spMkLst>
        </pc:spChg>
      </pc:sldChg>
      <pc:sldChg chg="modSp modCm">
        <pc:chgData name="Becca Potton" userId="S::becca.potton@southyorkshire-ca.gov.uk::3ed16f89-48ea-4a2a-ba8b-66ddc5947001" providerId="AD" clId="Web-{87FE4B59-E55A-5099-F963-B1D0BBED9A00}" dt="2026-05-15T10:03:06.239" v="35" actId="20577"/>
        <pc:sldMkLst>
          <pc:docMk/>
          <pc:sldMk cId="1094694702" sldId="322"/>
        </pc:sldMkLst>
        <pc:spChg chg="mod">
          <ac:chgData name="Becca Potton" userId="S::becca.potton@southyorkshire-ca.gov.uk::3ed16f89-48ea-4a2a-ba8b-66ddc5947001" providerId="AD" clId="Web-{87FE4B59-E55A-5099-F963-B1D0BBED9A00}" dt="2026-05-15T10:03:06.239" v="35" actId="20577"/>
          <ac:spMkLst>
            <pc:docMk/>
            <pc:sldMk cId="1094694702" sldId="322"/>
            <ac:spMk id="2" creationId="{5AB4F6E7-CA62-876D-BDFD-FD4133DCAC11}"/>
          </ac:spMkLst>
        </pc:spChg>
        <pc:spChg chg="mod">
          <ac:chgData name="Becca Potton" userId="S::becca.potton@southyorkshire-ca.gov.uk::3ed16f89-48ea-4a2a-ba8b-66ddc5947001" providerId="AD" clId="Web-{87FE4B59-E55A-5099-F963-B1D0BBED9A00}" dt="2026-05-15T10:01:47.142" v="11" actId="20577"/>
          <ac:spMkLst>
            <pc:docMk/>
            <pc:sldMk cId="1094694702" sldId="322"/>
            <ac:spMk id="4" creationId="{133438DD-CEAA-D3B2-AF1F-5436060809D6}"/>
          </ac:spMkLst>
        </pc:spChg>
        <pc:extLst>
          <p:ext xmlns:p="http://schemas.openxmlformats.org/presentationml/2006/main" uri="{D6D511B9-2390-475A-947B-AFAB55BFBCF1}">
            <pc226:cmChg xmlns:pc226="http://schemas.microsoft.com/office/powerpoint/2022/06/main/command" chg="mod">
              <pc226:chgData name="Becca Potton" userId="S::becca.potton@southyorkshire-ca.gov.uk::3ed16f89-48ea-4a2a-ba8b-66ddc5947001" providerId="AD" clId="Web-{87FE4B59-E55A-5099-F963-B1D0BBED9A00}" dt="2026-05-15T10:03:06.239" v="35" actId="20577"/>
              <pc2:cmMkLst xmlns:pc2="http://schemas.microsoft.com/office/powerpoint/2019/9/main/command">
                <pc:docMk/>
                <pc:sldMk cId="1094694702" sldId="322"/>
                <pc2:cmMk id="{E36EBA60-190A-4E59-9953-41FB2C9BA306}"/>
              </pc2:cmMkLst>
            </pc226:cmChg>
          </p:ext>
        </pc:extLst>
      </pc:sldChg>
      <pc:sldChg chg="modSp">
        <pc:chgData name="Becca Potton" userId="S::becca.potton@southyorkshire-ca.gov.uk::3ed16f89-48ea-4a2a-ba8b-66ddc5947001" providerId="AD" clId="Web-{87FE4B59-E55A-5099-F963-B1D0BBED9A00}" dt="2026-05-15T09:53:08.467" v="8" actId="20577"/>
        <pc:sldMkLst>
          <pc:docMk/>
          <pc:sldMk cId="3533514870" sldId="323"/>
        </pc:sldMkLst>
        <pc:spChg chg="mod">
          <ac:chgData name="Becca Potton" userId="S::becca.potton@southyorkshire-ca.gov.uk::3ed16f89-48ea-4a2a-ba8b-66ddc5947001" providerId="AD" clId="Web-{87FE4B59-E55A-5099-F963-B1D0BBED9A00}" dt="2026-05-15T09:53:08.467" v="8" actId="20577"/>
          <ac:spMkLst>
            <pc:docMk/>
            <pc:sldMk cId="3533514870" sldId="323"/>
            <ac:spMk id="4" creationId="{DCF24B6F-0EA5-065D-67AF-35F9CEC93D5A}"/>
          </ac:spMkLst>
        </pc:spChg>
      </pc:sldChg>
      <pc:sldChg chg="modSp">
        <pc:chgData name="Becca Potton" userId="S::becca.potton@southyorkshire-ca.gov.uk::3ed16f89-48ea-4a2a-ba8b-66ddc5947001" providerId="AD" clId="Web-{87FE4B59-E55A-5099-F963-B1D0BBED9A00}" dt="2026-05-15T10:18:42.571" v="57" actId="20577"/>
        <pc:sldMkLst>
          <pc:docMk/>
          <pc:sldMk cId="3141957580" sldId="336"/>
        </pc:sldMkLst>
        <pc:spChg chg="mod">
          <ac:chgData name="Becca Potton" userId="S::becca.potton@southyorkshire-ca.gov.uk::3ed16f89-48ea-4a2a-ba8b-66ddc5947001" providerId="AD" clId="Web-{87FE4B59-E55A-5099-F963-B1D0BBED9A00}" dt="2026-05-15T10:18:42.571" v="57" actId="20577"/>
          <ac:spMkLst>
            <pc:docMk/>
            <pc:sldMk cId="3141957580" sldId="336"/>
            <ac:spMk id="3" creationId="{A3C2F33B-616E-5BFF-CEB0-DEE8315AC246}"/>
          </ac:spMkLst>
        </pc:spChg>
      </pc:sldChg>
      <pc:sldChg chg="modSp">
        <pc:chgData name="Becca Potton" userId="S::becca.potton@southyorkshire-ca.gov.uk::3ed16f89-48ea-4a2a-ba8b-66ddc5947001" providerId="AD" clId="Web-{87FE4B59-E55A-5099-F963-B1D0BBED9A00}" dt="2026-05-15T10:05:11.900" v="48" actId="20577"/>
        <pc:sldMkLst>
          <pc:docMk/>
          <pc:sldMk cId="1391139724" sldId="338"/>
        </pc:sldMkLst>
        <pc:spChg chg="mod">
          <ac:chgData name="Becca Potton" userId="S::becca.potton@southyorkshire-ca.gov.uk::3ed16f89-48ea-4a2a-ba8b-66ddc5947001" providerId="AD" clId="Web-{87FE4B59-E55A-5099-F963-B1D0BBED9A00}" dt="2026-05-15T10:05:11.900" v="48" actId="20577"/>
          <ac:spMkLst>
            <pc:docMk/>
            <pc:sldMk cId="1391139724" sldId="338"/>
            <ac:spMk id="24" creationId="{F847636B-CE8E-6825-8101-78CD595F45DE}"/>
          </ac:spMkLst>
        </pc:spChg>
      </pc:sldChg>
      <pc:sldChg chg="modSp">
        <pc:chgData name="Becca Potton" userId="S::becca.potton@southyorkshire-ca.gov.uk::3ed16f89-48ea-4a2a-ba8b-66ddc5947001" providerId="AD" clId="Web-{87FE4B59-E55A-5099-F963-B1D0BBED9A00}" dt="2026-05-15T10:17:37.693" v="55" actId="20577"/>
        <pc:sldMkLst>
          <pc:docMk/>
          <pc:sldMk cId="1328967370" sldId="340"/>
        </pc:sldMkLst>
        <pc:spChg chg="mod">
          <ac:chgData name="Becca Potton" userId="S::becca.potton@southyorkshire-ca.gov.uk::3ed16f89-48ea-4a2a-ba8b-66ddc5947001" providerId="AD" clId="Web-{87FE4B59-E55A-5099-F963-B1D0BBED9A00}" dt="2026-05-15T10:17:37.693" v="55" actId="20577"/>
          <ac:spMkLst>
            <pc:docMk/>
            <pc:sldMk cId="1328967370" sldId="340"/>
            <ac:spMk id="5" creationId="{D39BA58C-112A-BBFF-220E-4BF4542A5CBC}"/>
          </ac:spMkLst>
        </pc:spChg>
      </pc:sldChg>
      <pc:sldChg chg="modSp">
        <pc:chgData name="Becca Potton" userId="S::becca.potton@southyorkshire-ca.gov.uk::3ed16f89-48ea-4a2a-ba8b-66ddc5947001" providerId="AD" clId="Web-{87FE4B59-E55A-5099-F963-B1D0BBED9A00}" dt="2026-05-15T10:16:01.190" v="52" actId="20577"/>
        <pc:sldMkLst>
          <pc:docMk/>
          <pc:sldMk cId="542242935" sldId="342"/>
        </pc:sldMkLst>
        <pc:spChg chg="mod">
          <ac:chgData name="Becca Potton" userId="S::becca.potton@southyorkshire-ca.gov.uk::3ed16f89-48ea-4a2a-ba8b-66ddc5947001" providerId="AD" clId="Web-{87FE4B59-E55A-5099-F963-B1D0BBED9A00}" dt="2026-05-15T10:16:01.190" v="52" actId="20577"/>
          <ac:spMkLst>
            <pc:docMk/>
            <pc:sldMk cId="542242935" sldId="342"/>
            <ac:spMk id="10" creationId="{6ABF59F0-E90E-15AA-4F3A-9BE3DEFD6FDD}"/>
          </ac:spMkLst>
        </pc:spChg>
      </pc:sldChg>
      <pc:sldChg chg="modSp">
        <pc:chgData name="Becca Potton" userId="S::becca.potton@southyorkshire-ca.gov.uk::3ed16f89-48ea-4a2a-ba8b-66ddc5947001" providerId="AD" clId="Web-{87FE4B59-E55A-5099-F963-B1D0BBED9A00}" dt="2026-05-15T10:04:21.320" v="41" actId="20577"/>
        <pc:sldMkLst>
          <pc:docMk/>
          <pc:sldMk cId="2227669628" sldId="354"/>
        </pc:sldMkLst>
        <pc:spChg chg="mod">
          <ac:chgData name="Becca Potton" userId="S::becca.potton@southyorkshire-ca.gov.uk::3ed16f89-48ea-4a2a-ba8b-66ddc5947001" providerId="AD" clId="Web-{87FE4B59-E55A-5099-F963-B1D0BBED9A00}" dt="2026-05-15T10:04:21.320" v="41" actId="20577"/>
          <ac:spMkLst>
            <pc:docMk/>
            <pc:sldMk cId="2227669628" sldId="354"/>
            <ac:spMk id="4" creationId="{AA586313-E464-62BE-CECF-8FE1F9C0604A}"/>
          </ac:spMkLst>
        </pc:spChg>
      </pc:sldChg>
    </pc:docChg>
  </pc:docChgLst>
  <pc:docChgLst>
    <pc:chgData name="Jessica Humphries" userId="S::jessica.humphries@southyorkshire-ca.gov.uk::7148c02a-b0bf-4c4e-b03a-09c13b809610" providerId="AD" clId="Web-{080BE4A2-1EA4-3983-9451-29C086CF406B}"/>
    <pc:docChg chg="mod addSld modSld">
      <pc:chgData name="Jessica Humphries" userId="S::jessica.humphries@southyorkshire-ca.gov.uk::7148c02a-b0bf-4c4e-b03a-09c13b809610" providerId="AD" clId="Web-{080BE4A2-1EA4-3983-9451-29C086CF406B}" dt="2026-05-15T09:22:36.943" v="260"/>
      <pc:docMkLst>
        <pc:docMk/>
      </pc:docMkLst>
      <pc:sldChg chg="modSp">
        <pc:chgData name="Jessica Humphries" userId="S::jessica.humphries@southyorkshire-ca.gov.uk::7148c02a-b0bf-4c4e-b03a-09c13b809610" providerId="AD" clId="Web-{080BE4A2-1EA4-3983-9451-29C086CF406B}" dt="2026-05-15T08:57:38.043" v="0" actId="20577"/>
        <pc:sldMkLst>
          <pc:docMk/>
          <pc:sldMk cId="418463811" sldId="315"/>
        </pc:sldMkLst>
        <pc:spChg chg="mod">
          <ac:chgData name="Jessica Humphries" userId="S::jessica.humphries@southyorkshire-ca.gov.uk::7148c02a-b0bf-4c4e-b03a-09c13b809610" providerId="AD" clId="Web-{080BE4A2-1EA4-3983-9451-29C086CF406B}" dt="2026-05-15T08:57:38.043" v="0" actId="20577"/>
          <ac:spMkLst>
            <pc:docMk/>
            <pc:sldMk cId="418463811" sldId="315"/>
            <ac:spMk id="2" creationId="{628F1463-6F37-B705-79B6-E7E227218C2A}"/>
          </ac:spMkLst>
        </pc:spChg>
      </pc:sldChg>
      <pc:sldChg chg="modSp">
        <pc:chgData name="Jessica Humphries" userId="S::jessica.humphries@southyorkshire-ca.gov.uk::7148c02a-b0bf-4c4e-b03a-09c13b809610" providerId="AD" clId="Web-{080BE4A2-1EA4-3983-9451-29C086CF406B}" dt="2026-05-15T09:07:30.937" v="89" actId="20577"/>
        <pc:sldMkLst>
          <pc:docMk/>
          <pc:sldMk cId="1236754821" sldId="320"/>
        </pc:sldMkLst>
        <pc:spChg chg="mod">
          <ac:chgData name="Jessica Humphries" userId="S::jessica.humphries@southyorkshire-ca.gov.uk::7148c02a-b0bf-4c4e-b03a-09c13b809610" providerId="AD" clId="Web-{080BE4A2-1EA4-3983-9451-29C086CF406B}" dt="2026-05-15T09:07:30.937" v="89" actId="20577"/>
          <ac:spMkLst>
            <pc:docMk/>
            <pc:sldMk cId="1236754821" sldId="320"/>
            <ac:spMk id="2" creationId="{5153E131-D7C5-AFB4-AECD-B9B6FFB660C0}"/>
          </ac:spMkLst>
        </pc:spChg>
        <pc:graphicFrameChg chg="mod modGraphic">
          <ac:chgData name="Jessica Humphries" userId="S::jessica.humphries@southyorkshire-ca.gov.uk::7148c02a-b0bf-4c4e-b03a-09c13b809610" providerId="AD" clId="Web-{080BE4A2-1EA4-3983-9451-29C086CF406B}" dt="2026-05-15T08:59:27.083" v="26"/>
          <ac:graphicFrameMkLst>
            <pc:docMk/>
            <pc:sldMk cId="1236754821" sldId="320"/>
            <ac:graphicFrameMk id="10" creationId="{792E0FCB-DA19-6466-19B7-E21AD74F2747}"/>
          </ac:graphicFrameMkLst>
        </pc:graphicFrameChg>
      </pc:sldChg>
      <pc:sldChg chg="addSp delSp modSp">
        <pc:chgData name="Jessica Humphries" userId="S::jessica.humphries@southyorkshire-ca.gov.uk::7148c02a-b0bf-4c4e-b03a-09c13b809610" providerId="AD" clId="Web-{080BE4A2-1EA4-3983-9451-29C086CF406B}" dt="2026-05-15T09:22:36.943" v="260"/>
        <pc:sldMkLst>
          <pc:docMk/>
          <pc:sldMk cId="2236729323" sldId="325"/>
        </pc:sldMkLst>
        <pc:spChg chg="add mod">
          <ac:chgData name="Jessica Humphries" userId="S::jessica.humphries@southyorkshire-ca.gov.uk::7148c02a-b0bf-4c4e-b03a-09c13b809610" providerId="AD" clId="Web-{080BE4A2-1EA4-3983-9451-29C086CF406B}" dt="2026-05-15T09:22:34.146" v="259" actId="20577"/>
          <ac:spMkLst>
            <pc:docMk/>
            <pc:sldMk cId="2236729323" sldId="325"/>
            <ac:spMk id="5" creationId="{3912647D-622F-2355-1C05-EA7A3901ADDB}"/>
          </ac:spMkLst>
        </pc:spChg>
      </pc:sldChg>
      <pc:sldChg chg="addSp delSp modSp">
        <pc:chgData name="Jessica Humphries" userId="S::jessica.humphries@southyorkshire-ca.gov.uk::7148c02a-b0bf-4c4e-b03a-09c13b809610" providerId="AD" clId="Web-{080BE4A2-1EA4-3983-9451-29C086CF406B}" dt="2026-05-15T09:22:18.660" v="248"/>
        <pc:sldMkLst>
          <pc:docMk/>
          <pc:sldMk cId="4017016166" sldId="327"/>
        </pc:sldMkLst>
        <pc:spChg chg="mod">
          <ac:chgData name="Jessica Humphries" userId="S::jessica.humphries@southyorkshire-ca.gov.uk::7148c02a-b0bf-4c4e-b03a-09c13b809610" providerId="AD" clId="Web-{080BE4A2-1EA4-3983-9451-29C086CF406B}" dt="2026-05-15T09:05:45.635" v="74" actId="20577"/>
          <ac:spMkLst>
            <pc:docMk/>
            <pc:sldMk cId="4017016166" sldId="327"/>
            <ac:spMk id="4" creationId="{F056CDF4-811A-486D-E0C6-7E6A98C82F35}"/>
          </ac:spMkLst>
        </pc:spChg>
        <pc:spChg chg="add mod">
          <ac:chgData name="Jessica Humphries" userId="S::jessica.humphries@southyorkshire-ca.gov.uk::7148c02a-b0bf-4c4e-b03a-09c13b809610" providerId="AD" clId="Web-{080BE4A2-1EA4-3983-9451-29C086CF406B}" dt="2026-05-15T09:22:16.801" v="247" actId="20577"/>
          <ac:spMkLst>
            <pc:docMk/>
            <pc:sldMk cId="4017016166" sldId="327"/>
            <ac:spMk id="5" creationId="{F0B73A22-FCA4-0F9D-E7A1-C339FEEF12C8}"/>
          </ac:spMkLst>
        </pc:spChg>
      </pc:sldChg>
      <pc:sldChg chg="addSp delSp modSp">
        <pc:chgData name="Jessica Humphries" userId="S::jessica.humphries@southyorkshire-ca.gov.uk::7148c02a-b0bf-4c4e-b03a-09c13b809610" providerId="AD" clId="Web-{080BE4A2-1EA4-3983-9451-29C086CF406B}" dt="2026-05-15T09:21:33.424" v="225"/>
        <pc:sldMkLst>
          <pc:docMk/>
          <pc:sldMk cId="27466804" sldId="335"/>
        </pc:sldMkLst>
        <pc:spChg chg="add mod">
          <ac:chgData name="Jessica Humphries" userId="S::jessica.humphries@southyorkshire-ca.gov.uk::7148c02a-b0bf-4c4e-b03a-09c13b809610" providerId="AD" clId="Web-{080BE4A2-1EA4-3983-9451-29C086CF406B}" dt="2026-05-15T09:21:30.658" v="224" actId="20577"/>
          <ac:spMkLst>
            <pc:docMk/>
            <pc:sldMk cId="27466804" sldId="335"/>
            <ac:spMk id="5" creationId="{52F9D326-7842-75B0-8F73-D2AB6C4C09DA}"/>
          </ac:spMkLst>
        </pc:spChg>
      </pc:sldChg>
      <pc:sldChg chg="addSp delSp modSp">
        <pc:chgData name="Jessica Humphries" userId="S::jessica.humphries@southyorkshire-ca.gov.uk::7148c02a-b0bf-4c4e-b03a-09c13b809610" providerId="AD" clId="Web-{080BE4A2-1EA4-3983-9451-29C086CF406B}" dt="2026-05-15T09:21:50.940" v="237"/>
        <pc:sldMkLst>
          <pc:docMk/>
          <pc:sldMk cId="3141957580" sldId="336"/>
        </pc:sldMkLst>
        <pc:spChg chg="add mod">
          <ac:chgData name="Jessica Humphries" userId="S::jessica.humphries@southyorkshire-ca.gov.uk::7148c02a-b0bf-4c4e-b03a-09c13b809610" providerId="AD" clId="Web-{080BE4A2-1EA4-3983-9451-29C086CF406B}" dt="2026-05-15T09:21:47.925" v="235" actId="20577"/>
          <ac:spMkLst>
            <pc:docMk/>
            <pc:sldMk cId="3141957580" sldId="336"/>
            <ac:spMk id="5" creationId="{193B2848-E55D-35F9-3CBE-242556D1BFF8}"/>
          </ac:spMkLst>
        </pc:spChg>
      </pc:sldChg>
      <pc:sldChg chg="addSp delSp modSp">
        <pc:chgData name="Jessica Humphries" userId="S::jessica.humphries@southyorkshire-ca.gov.uk::7148c02a-b0bf-4c4e-b03a-09c13b809610" providerId="AD" clId="Web-{080BE4A2-1EA4-3983-9451-29C086CF406B}" dt="2026-05-15T09:11:57.959" v="102"/>
        <pc:sldMkLst>
          <pc:docMk/>
          <pc:sldMk cId="1391139724" sldId="338"/>
        </pc:sldMkLst>
        <pc:spChg chg="add mod">
          <ac:chgData name="Jessica Humphries" userId="S::jessica.humphries@southyorkshire-ca.gov.uk::7148c02a-b0bf-4c4e-b03a-09c13b809610" providerId="AD" clId="Web-{080BE4A2-1EA4-3983-9451-29C086CF406B}" dt="2026-05-15T09:11:53.256" v="101" actId="20577"/>
          <ac:spMkLst>
            <pc:docMk/>
            <pc:sldMk cId="1391139724" sldId="338"/>
            <ac:spMk id="5" creationId="{77053AA8-6439-64EE-2B07-8A1FEBBCDF82}"/>
          </ac:spMkLst>
        </pc:spChg>
      </pc:sldChg>
      <pc:sldChg chg="addSp delSp modSp">
        <pc:chgData name="Jessica Humphries" userId="S::jessica.humphries@southyorkshire-ca.gov.uk::7148c02a-b0bf-4c4e-b03a-09c13b809610" providerId="AD" clId="Web-{080BE4A2-1EA4-3983-9451-29C086CF406B}" dt="2026-05-15T09:20:51.406" v="201" actId="20577"/>
        <pc:sldMkLst>
          <pc:docMk/>
          <pc:sldMk cId="4270753797" sldId="339"/>
        </pc:sldMkLst>
        <pc:spChg chg="mod">
          <ac:chgData name="Jessica Humphries" userId="S::jessica.humphries@southyorkshire-ca.gov.uk::7148c02a-b0bf-4c4e-b03a-09c13b809610" providerId="AD" clId="Web-{080BE4A2-1EA4-3983-9451-29C086CF406B}" dt="2026-05-15T09:04:35.741" v="69" actId="20577"/>
          <ac:spMkLst>
            <pc:docMk/>
            <pc:sldMk cId="4270753797" sldId="339"/>
            <ac:spMk id="3" creationId="{DD5BDFAF-DAF1-7C89-1F66-76978BD2DF21}"/>
          </ac:spMkLst>
        </pc:spChg>
        <pc:spChg chg="add mod">
          <ac:chgData name="Jessica Humphries" userId="S::jessica.humphries@southyorkshire-ca.gov.uk::7148c02a-b0bf-4c4e-b03a-09c13b809610" providerId="AD" clId="Web-{080BE4A2-1EA4-3983-9451-29C086CF406B}" dt="2026-05-15T09:20:51.406" v="201" actId="20577"/>
          <ac:spMkLst>
            <pc:docMk/>
            <pc:sldMk cId="4270753797" sldId="339"/>
            <ac:spMk id="8" creationId="{1E62898A-EF15-34D1-EF69-F5402733B3C0}"/>
          </ac:spMkLst>
        </pc:spChg>
      </pc:sldChg>
      <pc:sldChg chg="addSp delSp modSp">
        <pc:chgData name="Jessica Humphries" userId="S::jessica.humphries@southyorkshire-ca.gov.uk::7148c02a-b0bf-4c4e-b03a-09c13b809610" providerId="AD" clId="Web-{080BE4A2-1EA4-3983-9451-29C086CF406B}" dt="2026-05-15T09:20:27.655" v="198"/>
        <pc:sldMkLst>
          <pc:docMk/>
          <pc:sldMk cId="1328967370" sldId="340"/>
        </pc:sldMkLst>
        <pc:spChg chg="add mod">
          <ac:chgData name="Jessica Humphries" userId="S::jessica.humphries@southyorkshire-ca.gov.uk::7148c02a-b0bf-4c4e-b03a-09c13b809610" providerId="AD" clId="Web-{080BE4A2-1EA4-3983-9451-29C086CF406B}" dt="2026-05-15T09:20:24.295" v="197" actId="20577"/>
          <ac:spMkLst>
            <pc:docMk/>
            <pc:sldMk cId="1328967370" sldId="340"/>
            <ac:spMk id="8" creationId="{B0E595C7-36FA-DDE0-3637-A5821CDBE551}"/>
          </ac:spMkLst>
        </pc:spChg>
      </pc:sldChg>
      <pc:sldChg chg="addSp delSp modSp">
        <pc:chgData name="Jessica Humphries" userId="S::jessica.humphries@southyorkshire-ca.gov.uk::7148c02a-b0bf-4c4e-b03a-09c13b809610" providerId="AD" clId="Web-{080BE4A2-1EA4-3983-9451-29C086CF406B}" dt="2026-05-15T09:20:19.811" v="191"/>
        <pc:sldMkLst>
          <pc:docMk/>
          <pc:sldMk cId="2468582483" sldId="341"/>
        </pc:sldMkLst>
        <pc:spChg chg="add mod">
          <ac:chgData name="Jessica Humphries" userId="S::jessica.humphries@southyorkshire-ca.gov.uk::7148c02a-b0bf-4c4e-b03a-09c13b809610" providerId="AD" clId="Web-{080BE4A2-1EA4-3983-9451-29C086CF406B}" dt="2026-05-15T09:20:17.998" v="190" actId="20577"/>
          <ac:spMkLst>
            <pc:docMk/>
            <pc:sldMk cId="2468582483" sldId="341"/>
            <ac:spMk id="5" creationId="{5D64ABCB-4EA6-C42F-FF22-D6C98976170B}"/>
          </ac:spMkLst>
        </pc:spChg>
      </pc:sldChg>
      <pc:sldChg chg="addSp delSp modSp">
        <pc:chgData name="Jessica Humphries" userId="S::jessica.humphries@southyorkshire-ca.gov.uk::7148c02a-b0bf-4c4e-b03a-09c13b809610" providerId="AD" clId="Web-{080BE4A2-1EA4-3983-9451-29C086CF406B}" dt="2026-05-15T09:19:56.981" v="186"/>
        <pc:sldMkLst>
          <pc:docMk/>
          <pc:sldMk cId="542242935" sldId="342"/>
        </pc:sldMkLst>
        <pc:spChg chg="add mod">
          <ac:chgData name="Jessica Humphries" userId="S::jessica.humphries@southyorkshire-ca.gov.uk::7148c02a-b0bf-4c4e-b03a-09c13b809610" providerId="AD" clId="Web-{080BE4A2-1EA4-3983-9451-29C086CF406B}" dt="2026-05-15T09:19:55.216" v="185" actId="20577"/>
          <ac:spMkLst>
            <pc:docMk/>
            <pc:sldMk cId="542242935" sldId="342"/>
            <ac:spMk id="5" creationId="{B80F4A6F-EA2C-549B-F574-2E441C09EC21}"/>
          </ac:spMkLst>
        </pc:spChg>
      </pc:sldChg>
      <pc:sldChg chg="addSp delSp modSp">
        <pc:chgData name="Jessica Humphries" userId="S::jessica.humphries@southyorkshire-ca.gov.uk::7148c02a-b0bf-4c4e-b03a-09c13b809610" providerId="AD" clId="Web-{080BE4A2-1EA4-3983-9451-29C086CF406B}" dt="2026-05-15T09:19:48.731" v="184"/>
        <pc:sldMkLst>
          <pc:docMk/>
          <pc:sldMk cId="1410448749" sldId="344"/>
        </pc:sldMkLst>
        <pc:spChg chg="add mod">
          <ac:chgData name="Jessica Humphries" userId="S::jessica.humphries@southyorkshire-ca.gov.uk::7148c02a-b0bf-4c4e-b03a-09c13b809610" providerId="AD" clId="Web-{080BE4A2-1EA4-3983-9451-29C086CF406B}" dt="2026-05-15T09:19:46.387" v="183" actId="20577"/>
          <ac:spMkLst>
            <pc:docMk/>
            <pc:sldMk cId="1410448749" sldId="344"/>
            <ac:spMk id="5" creationId="{3E3F991F-A500-E0E5-7D55-EE328D99E422}"/>
          </ac:spMkLst>
        </pc:spChg>
        <pc:spChg chg="mod">
          <ac:chgData name="Jessica Humphries" userId="S::jessica.humphries@southyorkshire-ca.gov.uk::7148c02a-b0bf-4c4e-b03a-09c13b809610" providerId="AD" clId="Web-{080BE4A2-1EA4-3983-9451-29C086CF406B}" dt="2026-05-15T09:03:20.612" v="51" actId="20577"/>
          <ac:spMkLst>
            <pc:docMk/>
            <pc:sldMk cId="1410448749" sldId="344"/>
            <ac:spMk id="12" creationId="{1A9F915B-02A8-EAFE-58B0-351265751450}"/>
          </ac:spMkLst>
        </pc:spChg>
      </pc:sldChg>
      <pc:sldChg chg="addSp delSp modSp">
        <pc:chgData name="Jessica Humphries" userId="S::jessica.humphries@southyorkshire-ca.gov.uk::7148c02a-b0bf-4c4e-b03a-09c13b809610" providerId="AD" clId="Web-{080BE4A2-1EA4-3983-9451-29C086CF406B}" dt="2026-05-15T09:19:36.418" v="182"/>
        <pc:sldMkLst>
          <pc:docMk/>
          <pc:sldMk cId="4018837949" sldId="345"/>
        </pc:sldMkLst>
        <pc:spChg chg="add mod">
          <ac:chgData name="Jessica Humphries" userId="S::jessica.humphries@southyorkshire-ca.gov.uk::7148c02a-b0bf-4c4e-b03a-09c13b809610" providerId="AD" clId="Web-{080BE4A2-1EA4-3983-9451-29C086CF406B}" dt="2026-05-15T09:19:36.215" v="181" actId="20577"/>
          <ac:spMkLst>
            <pc:docMk/>
            <pc:sldMk cId="4018837949" sldId="345"/>
            <ac:spMk id="5" creationId="{5BDB4C36-D7A8-B13E-338C-BAEA084A3419}"/>
          </ac:spMkLst>
        </pc:spChg>
      </pc:sldChg>
      <pc:sldChg chg="addSp delSp modSp">
        <pc:chgData name="Jessica Humphries" userId="S::jessica.humphries@southyorkshire-ca.gov.uk::7148c02a-b0bf-4c4e-b03a-09c13b809610" providerId="AD" clId="Web-{080BE4A2-1EA4-3983-9451-29C086CF406B}" dt="2026-05-15T09:19:26.058" v="171"/>
        <pc:sldMkLst>
          <pc:docMk/>
          <pc:sldMk cId="3664455755" sldId="346"/>
        </pc:sldMkLst>
        <pc:spChg chg="add mod">
          <ac:chgData name="Jessica Humphries" userId="S::jessica.humphries@southyorkshire-ca.gov.uk::7148c02a-b0bf-4c4e-b03a-09c13b809610" providerId="AD" clId="Web-{080BE4A2-1EA4-3983-9451-29C086CF406B}" dt="2026-05-15T09:19:23.339" v="170" actId="20577"/>
          <ac:spMkLst>
            <pc:docMk/>
            <pc:sldMk cId="3664455755" sldId="346"/>
            <ac:spMk id="5" creationId="{AE8BB1BB-3EBF-CEB1-31E4-1ADDCF9762C7}"/>
          </ac:spMkLst>
        </pc:spChg>
      </pc:sldChg>
      <pc:sldChg chg="addSp delSp modSp">
        <pc:chgData name="Jessica Humphries" userId="S::jessica.humphries@southyorkshire-ca.gov.uk::7148c02a-b0bf-4c4e-b03a-09c13b809610" providerId="AD" clId="Web-{080BE4A2-1EA4-3983-9451-29C086CF406B}" dt="2026-05-15T09:19:04.307" v="159" actId="20577"/>
        <pc:sldMkLst>
          <pc:docMk/>
          <pc:sldMk cId="4185709241" sldId="347"/>
        </pc:sldMkLst>
        <pc:spChg chg="add mod">
          <ac:chgData name="Jessica Humphries" userId="S::jessica.humphries@southyorkshire-ca.gov.uk::7148c02a-b0bf-4c4e-b03a-09c13b809610" providerId="AD" clId="Web-{080BE4A2-1EA4-3983-9451-29C086CF406B}" dt="2026-05-15T09:19:04.307" v="159" actId="20577"/>
          <ac:spMkLst>
            <pc:docMk/>
            <pc:sldMk cId="4185709241" sldId="347"/>
            <ac:spMk id="5" creationId="{0C3C948B-59CA-6043-BC0C-BFEC6C7D725A}"/>
          </ac:spMkLst>
        </pc:spChg>
      </pc:sldChg>
      <pc:sldChg chg="addSp delSp modSp">
        <pc:chgData name="Jessica Humphries" userId="S::jessica.humphries@southyorkshire-ca.gov.uk::7148c02a-b0bf-4c4e-b03a-09c13b809610" providerId="AD" clId="Web-{080BE4A2-1EA4-3983-9451-29C086CF406B}" dt="2026-05-15T09:18:26.086" v="131"/>
        <pc:sldMkLst>
          <pc:docMk/>
          <pc:sldMk cId="3225428871" sldId="348"/>
        </pc:sldMkLst>
        <pc:spChg chg="add mod">
          <ac:chgData name="Jessica Humphries" userId="S::jessica.humphries@southyorkshire-ca.gov.uk::7148c02a-b0bf-4c4e-b03a-09c13b809610" providerId="AD" clId="Web-{080BE4A2-1EA4-3983-9451-29C086CF406B}" dt="2026-05-15T09:18:23.289" v="130" actId="20577"/>
          <ac:spMkLst>
            <pc:docMk/>
            <pc:sldMk cId="3225428871" sldId="348"/>
            <ac:spMk id="5" creationId="{4D3F91AB-8374-5F34-7A3D-7D809E0EE32E}"/>
          </ac:spMkLst>
        </pc:spChg>
      </pc:sldChg>
      <pc:sldChg chg="addSp delSp modSp">
        <pc:chgData name="Jessica Humphries" userId="S::jessica.humphries@southyorkshire-ca.gov.uk::7148c02a-b0bf-4c4e-b03a-09c13b809610" providerId="AD" clId="Web-{080BE4A2-1EA4-3983-9451-29C086CF406B}" dt="2026-05-15T09:17:50.927" v="121"/>
        <pc:sldMkLst>
          <pc:docMk/>
          <pc:sldMk cId="3161048591" sldId="350"/>
        </pc:sldMkLst>
        <pc:spChg chg="add mod">
          <ac:chgData name="Jessica Humphries" userId="S::jessica.humphries@southyorkshire-ca.gov.uk::7148c02a-b0bf-4c4e-b03a-09c13b809610" providerId="AD" clId="Web-{080BE4A2-1EA4-3983-9451-29C086CF406B}" dt="2026-05-15T09:17:47.443" v="120" actId="20577"/>
          <ac:spMkLst>
            <pc:docMk/>
            <pc:sldMk cId="3161048591" sldId="350"/>
            <ac:spMk id="5" creationId="{BB1150FD-CF9F-3635-CA53-D4A4F4EC271E}"/>
          </ac:spMkLst>
        </pc:spChg>
      </pc:sldChg>
      <pc:sldChg chg="modSp">
        <pc:chgData name="Jessica Humphries" userId="S::jessica.humphries@southyorkshire-ca.gov.uk::7148c02a-b0bf-4c4e-b03a-09c13b809610" providerId="AD" clId="Web-{080BE4A2-1EA4-3983-9451-29C086CF406B}" dt="2026-05-15T09:00:26.508" v="28" actId="20577"/>
        <pc:sldMkLst>
          <pc:docMk/>
          <pc:sldMk cId="2227669628" sldId="354"/>
        </pc:sldMkLst>
        <pc:spChg chg="mod">
          <ac:chgData name="Jessica Humphries" userId="S::jessica.humphries@southyorkshire-ca.gov.uk::7148c02a-b0bf-4c4e-b03a-09c13b809610" providerId="AD" clId="Web-{080BE4A2-1EA4-3983-9451-29C086CF406B}" dt="2026-05-15T09:00:26.508" v="28" actId="20577"/>
          <ac:spMkLst>
            <pc:docMk/>
            <pc:sldMk cId="2227669628" sldId="354"/>
            <ac:spMk id="4" creationId="{AA586313-E464-62BE-CECF-8FE1F9C0604A}"/>
          </ac:spMkLst>
        </pc:spChg>
      </pc:sldChg>
      <pc:sldChg chg="addSp delSp modSp add replId">
        <pc:chgData name="Jessica Humphries" userId="S::jessica.humphries@southyorkshire-ca.gov.uk::7148c02a-b0bf-4c4e-b03a-09c13b809610" providerId="AD" clId="Web-{080BE4A2-1EA4-3983-9451-29C086CF406B}" dt="2026-05-15T09:22:29.333" v="251"/>
        <pc:sldMkLst>
          <pc:docMk/>
          <pc:sldMk cId="2919659355" sldId="357"/>
        </pc:sldMkLst>
        <pc:spChg chg="mod">
          <ac:chgData name="Jessica Humphries" userId="S::jessica.humphries@southyorkshire-ca.gov.uk::7148c02a-b0bf-4c4e-b03a-09c13b809610" providerId="AD" clId="Web-{080BE4A2-1EA4-3983-9451-29C086CF406B}" dt="2026-05-15T09:06:11.746" v="84" actId="20577"/>
          <ac:spMkLst>
            <pc:docMk/>
            <pc:sldMk cId="2919659355" sldId="357"/>
            <ac:spMk id="4" creationId="{BCD9ACA3-3534-6F91-B0D9-9C46097F048B}"/>
          </ac:spMkLst>
        </pc:spChg>
        <pc:spChg chg="add mod">
          <ac:chgData name="Jessica Humphries" userId="S::jessica.humphries@southyorkshire-ca.gov.uk::7148c02a-b0bf-4c4e-b03a-09c13b809610" providerId="AD" clId="Web-{080BE4A2-1EA4-3983-9451-29C086CF406B}" dt="2026-05-15T09:22:27.192" v="250" actId="20577"/>
          <ac:spMkLst>
            <pc:docMk/>
            <pc:sldMk cId="2919659355" sldId="357"/>
            <ac:spMk id="5" creationId="{B278F80A-889F-6598-B44A-A52E2C28A607}"/>
          </ac:spMkLst>
        </pc:spChg>
      </pc:sldChg>
    </pc:docChg>
  </pc:docChgLst>
  <pc:docChgLst>
    <pc:chgData name="Jessica Humphries" userId="S::jessica.humphries@southyorkshire-ca.gov.uk::7148c02a-b0bf-4c4e-b03a-09c13b809610" providerId="AD" clId="Web-{3460FC44-EEB8-2206-AB48-61B701B15674}"/>
    <pc:docChg chg="modSld">
      <pc:chgData name="Jessica Humphries" userId="S::jessica.humphries@southyorkshire-ca.gov.uk::7148c02a-b0bf-4c4e-b03a-09c13b809610" providerId="AD" clId="Web-{3460FC44-EEB8-2206-AB48-61B701B15674}" dt="2026-05-19T19:21:10.738" v="28" actId="20577"/>
      <pc:docMkLst>
        <pc:docMk/>
      </pc:docMkLst>
      <pc:sldChg chg="modSp">
        <pc:chgData name="Jessica Humphries" userId="S::jessica.humphries@southyorkshire-ca.gov.uk::7148c02a-b0bf-4c4e-b03a-09c13b809610" providerId="AD" clId="Web-{3460FC44-EEB8-2206-AB48-61B701B15674}" dt="2026-05-19T19:20:20.315" v="17" actId="20577"/>
        <pc:sldMkLst>
          <pc:docMk/>
          <pc:sldMk cId="1236754821" sldId="320"/>
        </pc:sldMkLst>
        <pc:spChg chg="mod">
          <ac:chgData name="Jessica Humphries" userId="S::jessica.humphries@southyorkshire-ca.gov.uk::7148c02a-b0bf-4c4e-b03a-09c13b809610" providerId="AD" clId="Web-{3460FC44-EEB8-2206-AB48-61B701B15674}" dt="2026-05-19T19:20:20.315" v="17" actId="20577"/>
          <ac:spMkLst>
            <pc:docMk/>
            <pc:sldMk cId="1236754821" sldId="320"/>
            <ac:spMk id="2" creationId="{5153E131-D7C5-AFB4-AECD-B9B6FFB660C0}"/>
          </ac:spMkLst>
        </pc:spChg>
      </pc:sldChg>
      <pc:sldChg chg="modSp modCm">
        <pc:chgData name="Jessica Humphries" userId="S::jessica.humphries@southyorkshire-ca.gov.uk::7148c02a-b0bf-4c4e-b03a-09c13b809610" providerId="AD" clId="Web-{3460FC44-EEB8-2206-AB48-61B701B15674}" dt="2026-05-19T19:21:10.738" v="28" actId="20577"/>
        <pc:sldMkLst>
          <pc:docMk/>
          <pc:sldMk cId="1094694702" sldId="322"/>
        </pc:sldMkLst>
        <pc:spChg chg="mod">
          <ac:chgData name="Jessica Humphries" userId="S::jessica.humphries@southyorkshire-ca.gov.uk::7148c02a-b0bf-4c4e-b03a-09c13b809610" providerId="AD" clId="Web-{3460FC44-EEB8-2206-AB48-61B701B15674}" dt="2026-05-19T19:21:10.738" v="28" actId="20577"/>
          <ac:spMkLst>
            <pc:docMk/>
            <pc:sldMk cId="1094694702" sldId="322"/>
            <ac:spMk id="2" creationId="{5AB4F6E7-CA62-876D-BDFD-FD4133DCAC11}"/>
          </ac:spMkLst>
        </pc:spChg>
        <pc:extLst>
          <p:ext xmlns:p="http://schemas.openxmlformats.org/presentationml/2006/main" uri="{D6D511B9-2390-475A-947B-AFAB55BFBCF1}">
            <pc226:cmChg xmlns:pc226="http://schemas.microsoft.com/office/powerpoint/2022/06/main/command" chg="mod">
              <pc226:chgData name="Jessica Humphries" userId="S::jessica.humphries@southyorkshire-ca.gov.uk::7148c02a-b0bf-4c4e-b03a-09c13b809610" providerId="AD" clId="Web-{3460FC44-EEB8-2206-AB48-61B701B15674}" dt="2026-05-19T19:21:10.738" v="28" actId="20577"/>
              <pc2:cmMkLst xmlns:pc2="http://schemas.microsoft.com/office/powerpoint/2019/9/main/command">
                <pc:docMk/>
                <pc:sldMk cId="1094694702" sldId="322"/>
                <pc2:cmMk id="{E36EBA60-190A-4E59-9953-41FB2C9BA306}"/>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8056"/>
          </a:xfrm>
          <a:prstGeom prst="rect">
            <a:avLst/>
          </a:prstGeom>
        </p:spPr>
        <p:txBody>
          <a:bodyPr vert="horz" lIns="91431" tIns="45715" rIns="91431" bIns="45715" rtlCol="0"/>
          <a:lstStyle>
            <a:lvl1pPr algn="r">
              <a:defRPr sz="1200"/>
            </a:lvl1pPr>
          </a:lstStyle>
          <a:p>
            <a:fld id="{CD9E78FF-08D0-4410-AC42-B198245FB0DA}" type="datetimeFigureOut">
              <a:rPr lang="en-GB" smtClean="0"/>
              <a:t>03/06/2026</a:t>
            </a:fld>
            <a:endParaRPr lang="en-GB"/>
          </a:p>
        </p:txBody>
      </p:sp>
      <p:sp>
        <p:nvSpPr>
          <p:cNvPr id="4" name="Footer Placeholder 3"/>
          <p:cNvSpPr>
            <a:spLocks noGrp="1"/>
          </p:cNvSpPr>
          <p:nvPr>
            <p:ph type="ftr" sz="quarter" idx="2"/>
          </p:nvPr>
        </p:nvSpPr>
        <p:spPr>
          <a:xfrm>
            <a:off x="1" y="9428585"/>
            <a:ext cx="2945659" cy="498055"/>
          </a:xfrm>
          <a:prstGeom prst="rect">
            <a:avLst/>
          </a:prstGeom>
        </p:spPr>
        <p:txBody>
          <a:bodyPr vert="horz" lIns="91431" tIns="45715" rIns="91431" bIns="45715"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5"/>
            <a:ext cx="2945659" cy="498055"/>
          </a:xfrm>
          <a:prstGeom prst="rect">
            <a:avLst/>
          </a:prstGeom>
        </p:spPr>
        <p:txBody>
          <a:bodyPr vert="horz" lIns="91431" tIns="45715" rIns="91431" bIns="45715" rtlCol="0" anchor="b"/>
          <a:lstStyle>
            <a:lvl1pPr algn="r">
              <a:defRPr sz="1200"/>
            </a:lvl1pPr>
          </a:lstStyle>
          <a:p>
            <a:fld id="{916E50DF-F9FC-4F3B-9386-92C72A9BD49D}" type="slidenum">
              <a:rPr lang="en-GB" smtClean="0"/>
              <a:t>‹#›</a:t>
            </a:fld>
            <a:endParaRPr lang="en-GB"/>
          </a:p>
        </p:txBody>
      </p:sp>
    </p:spTree>
    <p:extLst>
      <p:ext uri="{BB962C8B-B14F-4D97-AF65-F5344CB8AC3E}">
        <p14:creationId xmlns:p14="http://schemas.microsoft.com/office/powerpoint/2010/main" val="4272815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idx="1"/>
          </p:nvPr>
        </p:nvSpPr>
        <p:spPr>
          <a:xfrm>
            <a:off x="3850444" y="0"/>
            <a:ext cx="2945659" cy="498056"/>
          </a:xfrm>
          <a:prstGeom prst="rect">
            <a:avLst/>
          </a:prstGeom>
        </p:spPr>
        <p:txBody>
          <a:bodyPr vert="horz" lIns="91431" tIns="45715" rIns="91431" bIns="45715" rtlCol="0"/>
          <a:lstStyle>
            <a:lvl1pPr algn="r">
              <a:defRPr sz="1200"/>
            </a:lvl1pPr>
          </a:lstStyle>
          <a:p>
            <a:fld id="{9A83885C-2219-4AE8-A9D4-96E7A44C3773}" type="datetimeFigureOut">
              <a:rPr lang="en-GB" smtClean="0"/>
              <a:t>03/06/2026</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31" tIns="45715" rIns="91431" bIns="45715"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431" tIns="45715" rIns="91431"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31" tIns="45715" rIns="91431" bIns="45715" rtlCol="0" anchor="b"/>
          <a:lstStyle>
            <a:lvl1pPr algn="r">
              <a:defRPr sz="1200"/>
            </a:lvl1pPr>
          </a:lstStyle>
          <a:p>
            <a:fld id="{28F1BAA5-29B0-4750-BB30-B0928A968976}" type="slidenum">
              <a:rPr lang="en-GB" smtClean="0"/>
              <a:t>‹#›</a:t>
            </a:fld>
            <a:endParaRPr lang="en-GB"/>
          </a:p>
        </p:txBody>
      </p:sp>
    </p:spTree>
    <p:extLst>
      <p:ext uri="{BB962C8B-B14F-4D97-AF65-F5344CB8AC3E}">
        <p14:creationId xmlns:p14="http://schemas.microsoft.com/office/powerpoint/2010/main" val="1547190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F1BAA5-29B0-4750-BB30-B0928A968976}" type="slidenum">
              <a:rPr lang="en-GB" smtClean="0"/>
              <a:t>4</a:t>
            </a:fld>
            <a:endParaRPr lang="en-GB"/>
          </a:p>
        </p:txBody>
      </p:sp>
    </p:spTree>
    <p:extLst>
      <p:ext uri="{BB962C8B-B14F-4D97-AF65-F5344CB8AC3E}">
        <p14:creationId xmlns:p14="http://schemas.microsoft.com/office/powerpoint/2010/main" val="2753471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a:xfrm>
            <a:off x="395536" y="5903080"/>
            <a:ext cx="5328592" cy="766280"/>
          </a:xfrm>
        </p:spPr>
        <p:txBody>
          <a:bodyPr/>
          <a:lstStyle/>
          <a:p>
            <a:r>
              <a:rPr lang="en-GB" dirty="0"/>
              <a:t>Office of the Police and Crime Commissioner</a:t>
            </a:r>
          </a:p>
          <a:p>
            <a:r>
              <a:rPr lang="en-GB" dirty="0"/>
              <a:t>18 Regent Street Barnsley S70 2HG</a:t>
            </a:r>
          </a:p>
          <a:p>
            <a:r>
              <a:rPr lang="en-GB" dirty="0"/>
              <a:t>Tel: 01226 774600</a:t>
            </a:r>
          </a:p>
          <a:p>
            <a:r>
              <a:rPr lang="en-GB" dirty="0"/>
              <a:t>info@southyorkshire-pcc.gov.uk</a:t>
            </a:r>
          </a:p>
        </p:txBody>
      </p:sp>
      <p:sp>
        <p:nvSpPr>
          <p:cNvPr id="6" name="Slide Number Placeholder 5"/>
          <p:cNvSpPr>
            <a:spLocks noGrp="1"/>
          </p:cNvSpPr>
          <p:nvPr>
            <p:ph type="sldNum" sz="quarter" idx="12"/>
          </p:nvPr>
        </p:nvSpPr>
        <p:spPr/>
        <p:txBody>
          <a:bodyPr/>
          <a:lstStyle/>
          <a:p>
            <a:fld id="{B4E6DE9C-B6E5-428F-AC6B-C5E2E54D09A0}" type="slidenum">
              <a:rPr lang="en-GB" smtClean="0"/>
              <a:t>‹#›</a:t>
            </a:fld>
            <a:endParaRPr lang="en-GB"/>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06" t="19041" r="11840" b="19534"/>
          <a:stretch/>
        </p:blipFill>
        <p:spPr>
          <a:xfrm>
            <a:off x="5868144" y="5362113"/>
            <a:ext cx="3062797" cy="1447060"/>
          </a:xfrm>
          <a:prstGeom prst="rect">
            <a:avLst/>
          </a:prstGeom>
        </p:spPr>
      </p:pic>
    </p:spTree>
    <p:extLst>
      <p:ext uri="{BB962C8B-B14F-4D97-AF65-F5344CB8AC3E}">
        <p14:creationId xmlns:p14="http://schemas.microsoft.com/office/powerpoint/2010/main" val="747551261"/>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FE23B3-8318-4703-AA82-10FE47D4BCBD}" type="datetimeFigureOut">
              <a:rPr lang="en-GB" smtClean="0"/>
              <a:t>03/06/2026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6DE9C-B6E5-428F-AC6B-C5E2E54D09A0}" type="slidenum">
              <a:rPr lang="en-GB" smtClean="0"/>
              <a:t>‹#›</a:t>
            </a:fld>
            <a:endParaRPr lang="en-GB"/>
          </a:p>
        </p:txBody>
      </p:sp>
    </p:spTree>
    <p:extLst>
      <p:ext uri="{BB962C8B-B14F-4D97-AF65-F5344CB8AC3E}">
        <p14:creationId xmlns:p14="http://schemas.microsoft.com/office/powerpoint/2010/main" val="2593665183"/>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FE23B3-8318-4703-AA82-10FE47D4BCBD}" type="datetimeFigureOut">
              <a:rPr lang="en-GB" smtClean="0"/>
              <a:t>03/06/2026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6DE9C-B6E5-428F-AC6B-C5E2E54D09A0}" type="slidenum">
              <a:rPr lang="en-GB" smtClean="0"/>
              <a:t>‹#›</a:t>
            </a:fld>
            <a:endParaRPr lang="en-GB"/>
          </a:p>
        </p:txBody>
      </p:sp>
    </p:spTree>
    <p:extLst>
      <p:ext uri="{BB962C8B-B14F-4D97-AF65-F5344CB8AC3E}">
        <p14:creationId xmlns:p14="http://schemas.microsoft.com/office/powerpoint/2010/main" val="261405170"/>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B4E6DE9C-B6E5-428F-AC6B-C5E2E54D09A0}" type="slidenum">
              <a:rPr lang="en-GB" smtClean="0"/>
              <a:t>‹#›</a:t>
            </a:fld>
            <a:endParaRPr lang="en-GB"/>
          </a:p>
        </p:txBody>
      </p:sp>
      <p:sp>
        <p:nvSpPr>
          <p:cNvPr id="7" name="Footer Placeholder 4"/>
          <p:cNvSpPr txBox="1">
            <a:spLocks/>
          </p:cNvSpPr>
          <p:nvPr userDrawn="1"/>
        </p:nvSpPr>
        <p:spPr>
          <a:xfrm>
            <a:off x="395536" y="5903080"/>
            <a:ext cx="5328592" cy="76628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07" t="21498" r="13107" b="24004"/>
          <a:stretch/>
        </p:blipFill>
        <p:spPr>
          <a:xfrm>
            <a:off x="457200" y="367749"/>
            <a:ext cx="1554400" cy="689254"/>
          </a:xfrm>
          <a:prstGeom prst="rect">
            <a:avLst/>
          </a:prstGeom>
        </p:spPr>
      </p:pic>
    </p:spTree>
    <p:extLst>
      <p:ext uri="{BB962C8B-B14F-4D97-AF65-F5344CB8AC3E}">
        <p14:creationId xmlns:p14="http://schemas.microsoft.com/office/powerpoint/2010/main" val="1033932331"/>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FE23B3-8318-4703-AA82-10FE47D4BCBD}" type="datetimeFigureOut">
              <a:rPr lang="en-GB" smtClean="0"/>
              <a:t>03/06/2026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6DE9C-B6E5-428F-AC6B-C5E2E54D09A0}" type="slidenum">
              <a:rPr lang="en-GB" smtClean="0"/>
              <a:t>‹#›</a:t>
            </a:fld>
            <a:endParaRPr lang="en-GB"/>
          </a:p>
        </p:txBody>
      </p:sp>
    </p:spTree>
    <p:extLst>
      <p:ext uri="{BB962C8B-B14F-4D97-AF65-F5344CB8AC3E}">
        <p14:creationId xmlns:p14="http://schemas.microsoft.com/office/powerpoint/2010/main" val="4176497942"/>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EFE23B3-8318-4703-AA82-10FE47D4BCBD}" type="datetimeFigureOut">
              <a:rPr lang="en-GB" smtClean="0"/>
              <a:t>03/06/2026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E6DE9C-B6E5-428F-AC6B-C5E2E54D09A0}" type="slidenum">
              <a:rPr lang="en-GB" smtClean="0"/>
              <a:t>‹#›</a:t>
            </a:fld>
            <a:endParaRPr lang="en-GB"/>
          </a:p>
        </p:txBody>
      </p:sp>
    </p:spTree>
    <p:extLst>
      <p:ext uri="{BB962C8B-B14F-4D97-AF65-F5344CB8AC3E}">
        <p14:creationId xmlns:p14="http://schemas.microsoft.com/office/powerpoint/2010/main" val="2986335013"/>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EFE23B3-8318-4703-AA82-10FE47D4BCBD}" type="datetimeFigureOut">
              <a:rPr lang="en-GB" smtClean="0"/>
              <a:t>03/06/2026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E6DE9C-B6E5-428F-AC6B-C5E2E54D09A0}" type="slidenum">
              <a:rPr lang="en-GB" smtClean="0"/>
              <a:t>‹#›</a:t>
            </a:fld>
            <a:endParaRPr lang="en-GB"/>
          </a:p>
        </p:txBody>
      </p:sp>
    </p:spTree>
    <p:extLst>
      <p:ext uri="{BB962C8B-B14F-4D97-AF65-F5344CB8AC3E}">
        <p14:creationId xmlns:p14="http://schemas.microsoft.com/office/powerpoint/2010/main" val="3263179401"/>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EFE23B3-8318-4703-AA82-10FE47D4BCBD}" type="datetimeFigureOut">
              <a:rPr lang="en-GB" smtClean="0"/>
              <a:t>03/06/2026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E6DE9C-B6E5-428F-AC6B-C5E2E54D09A0}" type="slidenum">
              <a:rPr lang="en-GB" smtClean="0"/>
              <a:t>‹#›</a:t>
            </a:fld>
            <a:endParaRPr lang="en-GB"/>
          </a:p>
        </p:txBody>
      </p:sp>
    </p:spTree>
    <p:extLst>
      <p:ext uri="{BB962C8B-B14F-4D97-AF65-F5344CB8AC3E}">
        <p14:creationId xmlns:p14="http://schemas.microsoft.com/office/powerpoint/2010/main" val="717050812"/>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E23B3-8318-4703-AA82-10FE47D4BCBD}" type="datetimeFigureOut">
              <a:rPr lang="en-GB" smtClean="0"/>
              <a:t>03/06/2026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E6DE9C-B6E5-428F-AC6B-C5E2E54D09A0}" type="slidenum">
              <a:rPr lang="en-GB" smtClean="0"/>
              <a:t>‹#›</a:t>
            </a:fld>
            <a:endParaRPr lang="en-GB"/>
          </a:p>
        </p:txBody>
      </p:sp>
    </p:spTree>
    <p:extLst>
      <p:ext uri="{BB962C8B-B14F-4D97-AF65-F5344CB8AC3E}">
        <p14:creationId xmlns:p14="http://schemas.microsoft.com/office/powerpoint/2010/main" val="701399485"/>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FE23B3-8318-4703-AA82-10FE47D4BCBD}" type="datetimeFigureOut">
              <a:rPr lang="en-GB" smtClean="0"/>
              <a:t>03/06/2026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E6DE9C-B6E5-428F-AC6B-C5E2E54D09A0}" type="slidenum">
              <a:rPr lang="en-GB" smtClean="0"/>
              <a:t>‹#›</a:t>
            </a:fld>
            <a:endParaRPr lang="en-GB"/>
          </a:p>
        </p:txBody>
      </p:sp>
    </p:spTree>
    <p:extLst>
      <p:ext uri="{BB962C8B-B14F-4D97-AF65-F5344CB8AC3E}">
        <p14:creationId xmlns:p14="http://schemas.microsoft.com/office/powerpoint/2010/main" val="305498150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FE23B3-8318-4703-AA82-10FE47D4BCBD}" type="datetimeFigureOut">
              <a:rPr lang="en-GB" smtClean="0"/>
              <a:t>03/06/2026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E6DE9C-B6E5-428F-AC6B-C5E2E54D09A0}" type="slidenum">
              <a:rPr lang="en-GB" smtClean="0"/>
              <a:t>‹#›</a:t>
            </a:fld>
            <a:endParaRPr lang="en-GB"/>
          </a:p>
        </p:txBody>
      </p:sp>
    </p:spTree>
    <p:extLst>
      <p:ext uri="{BB962C8B-B14F-4D97-AF65-F5344CB8AC3E}">
        <p14:creationId xmlns:p14="http://schemas.microsoft.com/office/powerpoint/2010/main" val="3486226839"/>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E23B3-8318-4703-AA82-10FE47D4BCBD}" type="datetimeFigureOut">
              <a:rPr lang="en-GB" smtClean="0"/>
              <a:t>03/06/2026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6DE9C-B6E5-428F-AC6B-C5E2E54D09A0}" type="slidenum">
              <a:rPr lang="en-GB" smtClean="0"/>
              <a:t>‹#›</a:t>
            </a:fld>
            <a:endParaRPr lang="en-GB"/>
          </a:p>
        </p:txBody>
      </p:sp>
    </p:spTree>
    <p:extLst>
      <p:ext uri="{BB962C8B-B14F-4D97-AF65-F5344CB8AC3E}">
        <p14:creationId xmlns:p14="http://schemas.microsoft.com/office/powerpoint/2010/main" val="1373003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youthendowmentfund.org.uk/toolki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mailto:Grants@southyorkshire-ca.gov.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youthendowmentfund.org.uk/toolkit/" TargetMode="Externa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hyperlink" Target="https://southyorks.police.uk/find-out/right-to-information/crime-stats/" TargetMode="External"/><Relationship Id="rId5" Type="http://schemas.openxmlformats.org/officeDocument/2006/relationships/hyperlink" Target="https://www.barnsley.gov.uk/services/our-council/research-data-and-statistics/barnsley-joint-strategic-needs-assessment/" TargetMode="External"/><Relationship Id="rId4" Type="http://schemas.openxmlformats.org/officeDocument/2006/relationships/hyperlink" Target="https://www.barnsley.gov.uk/services/our-council/research-data-and-statistics/our-borough-profil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www.syfab.org.uk" TargetMode="External"/><Relationship Id="rId3" Type="http://schemas.openxmlformats.org/officeDocument/2006/relationships/image" Target="../media/image4.png"/><Relationship Id="rId7" Type="http://schemas.openxmlformats.org/officeDocument/2006/relationships/hyperlink" Target="http://www.barnsleycvs.org.uk" TargetMode="Externa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hyperlink" Target="http://www.voluntaryactiondoncaster.org.uk" TargetMode="External"/><Relationship Id="rId5" Type="http://schemas.openxmlformats.org/officeDocument/2006/relationships/hyperlink" Target="http://www.varotherham.org.uk" TargetMode="External"/><Relationship Id="rId4" Type="http://schemas.openxmlformats.org/officeDocument/2006/relationships/hyperlink" Target="http://www.vas.org.uk"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mailto:%3cGrants@southyorkshire-ca.gov.uk"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hyperlink" Target="https://forms.office.com/e/sGNkp225Fq" TargetMode="External"/><Relationship Id="rId4" Type="http://schemas.openxmlformats.org/officeDocument/2006/relationships/hyperlink" Target="https://url.uk.m.mimecastprotect.com/s/jga8Cn5VPHG3JWBF9fBcJcixA?domain=rocketsciencelab.co.uk/"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71AE3-3FDB-93CE-4DBA-032B5F6301F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4C80AFC-7593-E59F-6825-CCC0944FE2BB}"/>
              </a:ext>
            </a:extLst>
          </p:cNvPr>
          <p:cNvSpPr txBox="1">
            <a:spLocks/>
          </p:cNvSpPr>
          <p:nvPr/>
        </p:nvSpPr>
        <p:spPr>
          <a:xfrm>
            <a:off x="685800" y="2528900"/>
            <a:ext cx="7772400" cy="1800200"/>
          </a:xfrm>
          <a:prstGeom prst="rect">
            <a:avLst/>
          </a:prstGeom>
        </p:spPr>
        <p:txBody>
          <a:bodyPr lIns="91440" tIns="45720" rIns="91440" bIns="4572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t>The Violence Reduction Unit’s </a:t>
            </a:r>
            <a:r>
              <a:rPr lang="en-GB" sz="4000" b="1"/>
              <a:t>Community Grants Scheme 2026</a:t>
            </a:r>
            <a:endParaRPr lang="en-GB" sz="4000" b="1" dirty="0"/>
          </a:p>
        </p:txBody>
      </p:sp>
      <p:pic>
        <p:nvPicPr>
          <p:cNvPr id="6" name="image2.jpg">
            <a:extLst>
              <a:ext uri="{FF2B5EF4-FFF2-40B4-BE49-F238E27FC236}">
                <a16:creationId xmlns:a16="http://schemas.microsoft.com/office/drawing/2014/main" id="{A1222020-069C-99F6-B070-9D6224B1A22E}"/>
              </a:ext>
            </a:extLst>
          </p:cNvPr>
          <p:cNvPicPr/>
          <p:nvPr/>
        </p:nvPicPr>
        <p:blipFill>
          <a:blip r:embed="rId2"/>
          <a:srcRect/>
          <a:stretch>
            <a:fillRect/>
          </a:stretch>
        </p:blipFill>
        <p:spPr>
          <a:xfrm>
            <a:off x="251520" y="5589241"/>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27F14BFD-8D35-BF82-5808-DA208A8F3C2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9588" y="5589241"/>
            <a:ext cx="1037224" cy="953964"/>
          </a:xfrm>
          <a:prstGeom prst="rect">
            <a:avLst/>
          </a:prstGeom>
          <a:noFill/>
          <a:ln>
            <a:noFill/>
          </a:ln>
        </p:spPr>
      </p:pic>
    </p:spTree>
    <p:extLst>
      <p:ext uri="{BB962C8B-B14F-4D97-AF65-F5344CB8AC3E}">
        <p14:creationId xmlns:p14="http://schemas.microsoft.com/office/powerpoint/2010/main" val="1251689628"/>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D4D70-D9B2-B930-0BB9-1B6880FA0AB2}"/>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490EC801-41C0-C273-84FB-1C70BCCA451A}"/>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E992FCF7-2D61-347E-AD09-20E96FA270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Title 1">
            <a:extLst>
              <a:ext uri="{FF2B5EF4-FFF2-40B4-BE49-F238E27FC236}">
                <a16:creationId xmlns:a16="http://schemas.microsoft.com/office/drawing/2014/main" id="{133438DD-CEAA-D3B2-AF1F-5436060809D6}"/>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t>What We Fund</a:t>
            </a:r>
          </a:p>
        </p:txBody>
      </p:sp>
      <p:sp>
        <p:nvSpPr>
          <p:cNvPr id="2" name="Content Placeholder 2">
            <a:extLst>
              <a:ext uri="{FF2B5EF4-FFF2-40B4-BE49-F238E27FC236}">
                <a16:creationId xmlns:a16="http://schemas.microsoft.com/office/drawing/2014/main" id="{5AB4F6E7-CA62-876D-BDFD-FD4133DCAC11}"/>
              </a:ext>
            </a:extLst>
          </p:cNvPr>
          <p:cNvSpPr txBox="1">
            <a:spLocks/>
          </p:cNvSpPr>
          <p:nvPr/>
        </p:nvSpPr>
        <p:spPr>
          <a:xfrm>
            <a:off x="457200" y="1600200"/>
            <a:ext cx="8229600" cy="4525963"/>
          </a:xfrm>
          <a:prstGeom prst="rect">
            <a:avLst/>
          </a:prstGeom>
          <a:noFill/>
        </p:spPr>
        <p:txBody>
          <a:bodyPr lIns="91440" tIns="45720" rIns="91440" bIns="4572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GB" sz="1800"/>
              <a:t>Activities should align to the VRU’s </a:t>
            </a:r>
            <a:r>
              <a:rPr lang="en-GB" sz="1800" dirty="0"/>
              <a:t>priorities and 5 key themes:</a:t>
            </a:r>
            <a:endParaRPr lang="en-US" sz="1800">
              <a:ea typeface="Calibri"/>
              <a:cs typeface="Calibri"/>
            </a:endParaRPr>
          </a:p>
          <a:p>
            <a:pPr lvl="1">
              <a:lnSpc>
                <a:spcPct val="80000"/>
              </a:lnSpc>
            </a:pPr>
            <a:r>
              <a:rPr lang="en-GB" sz="1800"/>
              <a:t>Reducing / Preventing Knife Crime</a:t>
            </a:r>
            <a:endParaRPr lang="en-US" sz="1800">
              <a:ea typeface="Calibri"/>
              <a:cs typeface="Calibri"/>
            </a:endParaRPr>
          </a:p>
          <a:p>
            <a:pPr lvl="1">
              <a:lnSpc>
                <a:spcPct val="80000"/>
              </a:lnSpc>
            </a:pPr>
            <a:r>
              <a:rPr lang="en-GB" sz="1800"/>
              <a:t>Reducing Violence Against Women and Girls, targeted at those under 25.</a:t>
            </a:r>
            <a:endParaRPr lang="en-US" sz="1800">
              <a:ea typeface="Calibri"/>
              <a:cs typeface="Calibri"/>
            </a:endParaRPr>
          </a:p>
          <a:p>
            <a:pPr lvl="1">
              <a:lnSpc>
                <a:spcPct val="80000"/>
              </a:lnSpc>
            </a:pPr>
            <a:r>
              <a:rPr lang="en-GB" sz="1800"/>
              <a:t>Coaching and Mentoring to Reduce Violence</a:t>
            </a:r>
            <a:endParaRPr lang="en-US" sz="1800"/>
          </a:p>
          <a:p>
            <a:pPr lvl="1">
              <a:lnSpc>
                <a:spcPct val="80000"/>
              </a:lnSpc>
            </a:pPr>
            <a:r>
              <a:rPr lang="en-GB" sz="1800"/>
              <a:t>Diversionary activities away from violent crime</a:t>
            </a:r>
            <a:endParaRPr lang="en-US" sz="1800">
              <a:ea typeface="Calibri"/>
              <a:cs typeface="Calibri"/>
            </a:endParaRPr>
          </a:p>
          <a:p>
            <a:pPr lvl="1">
              <a:lnSpc>
                <a:spcPct val="80000"/>
              </a:lnSpc>
            </a:pPr>
            <a:r>
              <a:rPr lang="en-GB" sz="1800"/>
              <a:t>Racial Disproportionality in Serious Youth Violence</a:t>
            </a:r>
            <a:endParaRPr lang="en-GB"/>
          </a:p>
          <a:p>
            <a:r>
              <a:rPr lang="en-GB" sz="1800">
                <a:ea typeface="Calibri"/>
                <a:cs typeface="Calibri"/>
              </a:rPr>
              <a:t>Support</a:t>
            </a:r>
            <a:r>
              <a:rPr lang="en-GB" sz="1800" dirty="0">
                <a:ea typeface="Calibri"/>
                <a:cs typeface="Calibri"/>
              </a:rPr>
              <a:t> for South Yorkshire residents and communities </a:t>
            </a:r>
            <a:endParaRPr lang="en-US" sz="1800" dirty="0">
              <a:ea typeface="Calibri"/>
              <a:cs typeface="Calibri"/>
            </a:endParaRPr>
          </a:p>
          <a:p>
            <a:r>
              <a:rPr lang="en-GB" sz="1800">
                <a:ea typeface="Calibri"/>
                <a:cs typeface="Calibri"/>
              </a:rPr>
              <a:t>Activities in South Yorkshire </a:t>
            </a:r>
            <a:endParaRPr lang="en-US" sz="1800">
              <a:ea typeface="Calibri"/>
              <a:cs typeface="Calibri"/>
            </a:endParaRPr>
          </a:p>
          <a:p>
            <a:r>
              <a:rPr lang="en-GB" sz="1800">
                <a:ea typeface="Calibri"/>
                <a:cs typeface="Calibri"/>
              </a:rPr>
              <a:t>Activities which help address an identified or unmet need </a:t>
            </a:r>
            <a:endParaRPr lang="en-US" sz="1800">
              <a:ea typeface="Calibri"/>
              <a:cs typeface="Calibri"/>
            </a:endParaRPr>
          </a:p>
          <a:p>
            <a:r>
              <a:rPr lang="en-GB" sz="1800"/>
              <a:t>Links in with local partners and provision</a:t>
            </a:r>
            <a:endParaRPr lang="en-GB"/>
          </a:p>
          <a:p>
            <a:r>
              <a:rPr lang="en-GB" sz="1800" dirty="0"/>
              <a:t>Eligible expenditure and value for money  (budget and eligibility are discussed later in this </a:t>
            </a:r>
            <a:r>
              <a:rPr lang="en-GB" sz="1800"/>
              <a:t>presentation</a:t>
            </a:r>
            <a:r>
              <a:rPr lang="en-GB" sz="1800" dirty="0"/>
              <a:t>)</a:t>
            </a:r>
            <a:endParaRPr lang="en-GB" sz="1800" dirty="0">
              <a:ea typeface="Calibri"/>
              <a:cs typeface="Calibri"/>
            </a:endParaRPr>
          </a:p>
          <a:p>
            <a:pPr lvl="1"/>
            <a:endParaRPr lang="en-GB" sz="1400" dirty="0">
              <a:highlight>
                <a:srgbClr val="FFFF00"/>
              </a:highlight>
            </a:endParaRPr>
          </a:p>
          <a:p>
            <a:endParaRPr lang="en-GB" dirty="0"/>
          </a:p>
          <a:p>
            <a:endParaRPr lang="en-GB" dirty="0"/>
          </a:p>
        </p:txBody>
      </p:sp>
    </p:spTree>
    <p:extLst>
      <p:ext uri="{BB962C8B-B14F-4D97-AF65-F5344CB8AC3E}">
        <p14:creationId xmlns:p14="http://schemas.microsoft.com/office/powerpoint/2010/main" val="1094694702"/>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422BB-D02E-4450-BD02-131F7D323EA2}"/>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5D48CFFB-D10B-2647-F9AC-723FB4FF4E4F}"/>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67A45E6B-3D37-2D76-519E-54F78744AB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Title 1">
            <a:extLst>
              <a:ext uri="{FF2B5EF4-FFF2-40B4-BE49-F238E27FC236}">
                <a16:creationId xmlns:a16="http://schemas.microsoft.com/office/drawing/2014/main" id="{B4B37FA1-C182-378F-435A-EAB65A2EF945}"/>
              </a:ext>
            </a:extLst>
          </p:cNvPr>
          <p:cNvSpPr txBox="1">
            <a:spLocks/>
          </p:cNvSpPr>
          <p:nvPr/>
        </p:nvSpPr>
        <p:spPr>
          <a:xfrm>
            <a:off x="457200" y="620688"/>
            <a:ext cx="8229600" cy="796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t>Types of Projects</a:t>
            </a:r>
          </a:p>
        </p:txBody>
      </p:sp>
      <p:sp>
        <p:nvSpPr>
          <p:cNvPr id="2" name="Content Placeholder 2">
            <a:extLst>
              <a:ext uri="{FF2B5EF4-FFF2-40B4-BE49-F238E27FC236}">
                <a16:creationId xmlns:a16="http://schemas.microsoft.com/office/drawing/2014/main" id="{E822AFBB-C6B2-7BE2-5E7C-5830825A7634}"/>
              </a:ext>
            </a:extLst>
          </p:cNvPr>
          <p:cNvSpPr txBox="1">
            <a:spLocks/>
          </p:cNvSpPr>
          <p:nvPr/>
        </p:nvSpPr>
        <p:spPr>
          <a:xfrm>
            <a:off x="457200" y="1600200"/>
            <a:ext cx="8229600" cy="4967247"/>
          </a:xfrm>
          <a:prstGeom prst="rect">
            <a:avLst/>
          </a:prstGeom>
        </p:spPr>
        <p:txBody>
          <a:bodyPr lIns="91440" tIns="45720" rIns="91440" bIns="45720" anchor="t">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900"/>
              <a:t>Innovative and/or proven methodologies*: </a:t>
            </a:r>
            <a:endParaRPr lang="en-GB" sz="1900">
              <a:ea typeface="Calibri"/>
              <a:cs typeface="Calibri"/>
            </a:endParaRPr>
          </a:p>
          <a:p>
            <a:pPr lvl="1">
              <a:lnSpc>
                <a:spcPct val="90000"/>
              </a:lnSpc>
            </a:pPr>
            <a:r>
              <a:rPr lang="en-GB" sz="1900" dirty="0"/>
              <a:t>New ideas and/or activities i.e. pilots/trials</a:t>
            </a:r>
            <a:endParaRPr lang="en-GB" sz="1900" dirty="0">
              <a:ea typeface="Calibri"/>
              <a:cs typeface="Calibri"/>
            </a:endParaRPr>
          </a:p>
          <a:p>
            <a:pPr lvl="1">
              <a:lnSpc>
                <a:spcPct val="90000"/>
              </a:lnSpc>
            </a:pPr>
            <a:r>
              <a:rPr lang="en-GB" sz="1900" dirty="0"/>
              <a:t>Established models that engage new audiences </a:t>
            </a:r>
          </a:p>
          <a:p>
            <a:pPr marL="457200" lvl="1" indent="0">
              <a:lnSpc>
                <a:spcPct val="90000"/>
              </a:lnSpc>
              <a:buNone/>
            </a:pPr>
            <a:r>
              <a:rPr lang="en-GB" sz="1900"/>
              <a:t>and places </a:t>
            </a:r>
            <a:endParaRPr lang="en-GB" sz="1900">
              <a:ea typeface="Calibri"/>
              <a:cs typeface="Calibri"/>
            </a:endParaRPr>
          </a:p>
          <a:p>
            <a:pPr marL="0" indent="0">
              <a:buNone/>
            </a:pPr>
            <a:endParaRPr lang="en-GB" sz="1900" dirty="0">
              <a:ea typeface="Calibri"/>
              <a:cs typeface="Calibri"/>
            </a:endParaRPr>
          </a:p>
          <a:p>
            <a:r>
              <a:rPr lang="en-GB" sz="1900" dirty="0"/>
              <a:t>3 categories: </a:t>
            </a:r>
            <a:endParaRPr lang="en-GB" sz="1900" dirty="0">
              <a:ea typeface="Calibri"/>
              <a:cs typeface="Calibri"/>
            </a:endParaRPr>
          </a:p>
          <a:p>
            <a:pPr lvl="1"/>
            <a:r>
              <a:rPr lang="en-GB" sz="1900" dirty="0"/>
              <a:t>Preventative </a:t>
            </a:r>
            <a:endParaRPr lang="en-GB" sz="1900" dirty="0">
              <a:ea typeface="Calibri"/>
              <a:cs typeface="Calibri"/>
            </a:endParaRPr>
          </a:p>
          <a:p>
            <a:pPr lvl="1"/>
            <a:r>
              <a:rPr lang="en-GB" sz="1900" dirty="0"/>
              <a:t>Supportive </a:t>
            </a:r>
            <a:endParaRPr lang="en-GB" sz="1900" dirty="0">
              <a:ea typeface="Calibri"/>
              <a:cs typeface="Calibri"/>
            </a:endParaRPr>
          </a:p>
          <a:p>
            <a:pPr lvl="1"/>
            <a:r>
              <a:rPr lang="en-GB" sz="1900" dirty="0"/>
              <a:t>Responsive  </a:t>
            </a:r>
            <a:endParaRPr lang="en-GB" sz="1900" dirty="0">
              <a:ea typeface="Calibri"/>
              <a:cs typeface="Calibri"/>
            </a:endParaRPr>
          </a:p>
          <a:p>
            <a:pPr lvl="1"/>
            <a:endParaRPr lang="en-GB" sz="1800" dirty="0">
              <a:ea typeface="Calibri"/>
              <a:cs typeface="Calibri"/>
            </a:endParaRPr>
          </a:p>
          <a:p>
            <a:pPr lvl="1"/>
            <a:endParaRPr lang="en-GB" sz="1800" dirty="0">
              <a:ea typeface="Calibri"/>
              <a:cs typeface="Calibri"/>
            </a:endParaRPr>
          </a:p>
          <a:p>
            <a:pPr marL="0" indent="0">
              <a:buNone/>
            </a:pPr>
            <a:endParaRPr lang="en-GB" sz="2200" dirty="0">
              <a:ea typeface="Calibri"/>
              <a:cs typeface="Calibri"/>
            </a:endParaRPr>
          </a:p>
          <a:p>
            <a:pPr marL="0" indent="0">
              <a:buNone/>
            </a:pPr>
            <a:endParaRPr lang="en-GB" sz="2200" dirty="0">
              <a:ea typeface="Calibri"/>
              <a:cs typeface="Calibri"/>
            </a:endParaRPr>
          </a:p>
          <a:p>
            <a:pPr marL="0" indent="0">
              <a:buNone/>
            </a:pPr>
            <a:r>
              <a:rPr lang="en-GB" sz="1900">
                <a:ea typeface="Calibri"/>
                <a:cs typeface="Calibri"/>
              </a:rPr>
              <a:t>*Please refer to the YEF Toolkit for a breakdown of proven methodologies </a:t>
            </a:r>
            <a:r>
              <a:rPr lang="en-GB" sz="1900" dirty="0">
                <a:ea typeface="+mn-lt"/>
                <a:cs typeface="+mn-lt"/>
                <a:hlinkClick r:id="rId4"/>
              </a:rPr>
              <a:t>Youth Endowment Fund Toolkit</a:t>
            </a:r>
          </a:p>
          <a:p>
            <a:pPr lvl="1"/>
            <a:endParaRPr lang="en-GB" sz="1800" dirty="0">
              <a:ea typeface="Calibri"/>
              <a:cs typeface="Calibri"/>
            </a:endParaRPr>
          </a:p>
        </p:txBody>
      </p:sp>
      <p:pic>
        <p:nvPicPr>
          <p:cNvPr id="3" name="Picture 2" descr="A poster for a sports event&#10;&#10;AI-generated content may be incorrect.">
            <a:extLst>
              <a:ext uri="{FF2B5EF4-FFF2-40B4-BE49-F238E27FC236}">
                <a16:creationId xmlns:a16="http://schemas.microsoft.com/office/drawing/2014/main" id="{85AAA5E6-C506-928F-DCD5-E81473D7225A}"/>
              </a:ext>
            </a:extLst>
          </p:cNvPr>
          <p:cNvPicPr>
            <a:picLocks noChangeAspect="1"/>
          </p:cNvPicPr>
          <p:nvPr/>
        </p:nvPicPr>
        <p:blipFill>
          <a:blip r:embed="rId5"/>
          <a:stretch>
            <a:fillRect/>
          </a:stretch>
        </p:blipFill>
        <p:spPr>
          <a:xfrm>
            <a:off x="6113362" y="1942015"/>
            <a:ext cx="2140352" cy="2966736"/>
          </a:xfrm>
          <a:prstGeom prst="rect">
            <a:avLst/>
          </a:prstGeom>
          <a:ln>
            <a:solidFill>
              <a:schemeClr val="tx1"/>
            </a:solidFill>
          </a:ln>
        </p:spPr>
      </p:pic>
    </p:spTree>
    <p:extLst>
      <p:ext uri="{BB962C8B-B14F-4D97-AF65-F5344CB8AC3E}">
        <p14:creationId xmlns:p14="http://schemas.microsoft.com/office/powerpoint/2010/main" val="3971755123"/>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7BAF7-402F-9319-8D0D-7E8D7616B954}"/>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DDEB2F9F-790A-BCCB-C594-7108B348FABF}"/>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D7E21DD7-0032-4B96-C593-833730A7C4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Title 1">
            <a:extLst>
              <a:ext uri="{FF2B5EF4-FFF2-40B4-BE49-F238E27FC236}">
                <a16:creationId xmlns:a16="http://schemas.microsoft.com/office/drawing/2014/main" id="{4D5E9B36-7625-19A5-5DFA-23BCE5C742F9}"/>
              </a:ext>
            </a:extLst>
          </p:cNvPr>
          <p:cNvSpPr txBox="1">
            <a:spLocks/>
          </p:cNvSpPr>
          <p:nvPr/>
        </p:nvSpPr>
        <p:spPr>
          <a:xfrm>
            <a:off x="457200" y="620688"/>
            <a:ext cx="8229600" cy="796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t>Preventative Projects</a:t>
            </a:r>
          </a:p>
        </p:txBody>
      </p:sp>
      <p:sp>
        <p:nvSpPr>
          <p:cNvPr id="5" name="Content Placeholder 2">
            <a:extLst>
              <a:ext uri="{FF2B5EF4-FFF2-40B4-BE49-F238E27FC236}">
                <a16:creationId xmlns:a16="http://schemas.microsoft.com/office/drawing/2014/main" id="{95F31AFB-8D09-5A35-7184-4E4913850CA3}"/>
              </a:ext>
            </a:extLst>
          </p:cNvPr>
          <p:cNvSpPr txBox="1">
            <a:spLocks/>
          </p:cNvSpPr>
          <p:nvPr/>
        </p:nvSpPr>
        <p:spPr>
          <a:xfrm>
            <a:off x="457200" y="1340768"/>
            <a:ext cx="8229600" cy="4785395"/>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b="1" dirty="0"/>
              <a:t>Types</a:t>
            </a:r>
          </a:p>
          <a:p>
            <a:r>
              <a:rPr lang="en-GB" sz="1800" dirty="0"/>
              <a:t>Education and training to encourage positive development and manage behaviours</a:t>
            </a:r>
          </a:p>
          <a:p>
            <a:r>
              <a:rPr lang="en-GB" sz="1800" dirty="0"/>
              <a:t>Diversionary activities to divert young people away from crime and ASB such as sports, arts, music, media, technology, youth work, social action and environmental/gardening.</a:t>
            </a:r>
          </a:p>
          <a:p>
            <a:r>
              <a:rPr lang="en-GB" sz="1800" dirty="0"/>
              <a:t>Activities designed to change behaviours, reduce risk factors, and break down barriers</a:t>
            </a:r>
            <a:endParaRPr lang="en-GB" sz="2000" dirty="0">
              <a:highlight>
                <a:srgbClr val="FFFF00"/>
              </a:highlight>
            </a:endParaRPr>
          </a:p>
        </p:txBody>
      </p:sp>
      <p:pic>
        <p:nvPicPr>
          <p:cNvPr id="8" name="Picture 7">
            <a:extLst>
              <a:ext uri="{FF2B5EF4-FFF2-40B4-BE49-F238E27FC236}">
                <a16:creationId xmlns:a16="http://schemas.microsoft.com/office/drawing/2014/main" id="{369CBF8E-BD20-7948-E11B-3DD1288495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2950" y="3732353"/>
            <a:ext cx="5112568" cy="2836541"/>
          </a:xfrm>
          <a:prstGeom prst="rect">
            <a:avLst/>
          </a:prstGeom>
          <a:ln>
            <a:solidFill>
              <a:schemeClr val="tx1"/>
            </a:solidFill>
          </a:ln>
        </p:spPr>
      </p:pic>
    </p:spTree>
    <p:extLst>
      <p:ext uri="{BB962C8B-B14F-4D97-AF65-F5344CB8AC3E}">
        <p14:creationId xmlns:p14="http://schemas.microsoft.com/office/powerpoint/2010/main" val="1871807705"/>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E87DB-11C0-2B26-52BD-DB59293523D1}"/>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241AF671-AFF1-BCB6-D4DD-B73FF7C55C1C}"/>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829375D1-22D1-AB97-35BF-626A2B8450B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3" name="Title 1">
            <a:extLst>
              <a:ext uri="{FF2B5EF4-FFF2-40B4-BE49-F238E27FC236}">
                <a16:creationId xmlns:a16="http://schemas.microsoft.com/office/drawing/2014/main" id="{63C8DA35-83FA-0723-5DE0-3F7CD4375138}"/>
              </a:ext>
            </a:extLst>
          </p:cNvPr>
          <p:cNvSpPr txBox="1">
            <a:spLocks/>
          </p:cNvSpPr>
          <p:nvPr/>
        </p:nvSpPr>
        <p:spPr>
          <a:xfrm>
            <a:off x="457200" y="620688"/>
            <a:ext cx="8229600" cy="796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t>Supportive Projects</a:t>
            </a:r>
          </a:p>
        </p:txBody>
      </p:sp>
      <p:sp>
        <p:nvSpPr>
          <p:cNvPr id="4" name="Content Placeholder 2">
            <a:extLst>
              <a:ext uri="{FF2B5EF4-FFF2-40B4-BE49-F238E27FC236}">
                <a16:creationId xmlns:a16="http://schemas.microsoft.com/office/drawing/2014/main" id="{AA586313-E464-62BE-CECF-8FE1F9C0604A}"/>
              </a:ext>
            </a:extLst>
          </p:cNvPr>
          <p:cNvSpPr txBox="1">
            <a:spLocks/>
          </p:cNvSpPr>
          <p:nvPr/>
        </p:nvSpPr>
        <p:spPr>
          <a:xfrm>
            <a:off x="457200" y="1600200"/>
            <a:ext cx="8229600" cy="4525963"/>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b="1"/>
              <a:t>Peer Support and Talking Therapies</a:t>
            </a:r>
            <a:endParaRPr lang="en-GB" sz="1400" b="1" dirty="0">
              <a:ea typeface="Calibri"/>
              <a:cs typeface="Calibri"/>
            </a:endParaRPr>
          </a:p>
          <a:p>
            <a:r>
              <a:rPr lang="en-GB" sz="1400" dirty="0">
                <a:ea typeface="Calibri"/>
                <a:cs typeface="Calibri"/>
              </a:rPr>
              <a:t>Peer and </a:t>
            </a:r>
            <a:r>
              <a:rPr lang="en-GB" sz="1400">
                <a:ea typeface="Calibri"/>
                <a:cs typeface="Calibri"/>
              </a:rPr>
              <a:t>professional</a:t>
            </a:r>
            <a:r>
              <a:rPr lang="en-GB" sz="1400" dirty="0">
                <a:ea typeface="Calibri"/>
                <a:cs typeface="Calibri"/>
              </a:rPr>
              <a:t> support to divert people away from crime</a:t>
            </a:r>
          </a:p>
          <a:p>
            <a:endParaRPr lang="en-GB" sz="1400" dirty="0">
              <a:ea typeface="Calibri"/>
              <a:cs typeface="Calibri"/>
            </a:endParaRPr>
          </a:p>
          <a:p>
            <a:pPr>
              <a:buNone/>
            </a:pPr>
            <a:r>
              <a:rPr lang="en-GB" sz="1400" b="1">
                <a:solidFill>
                  <a:srgbClr val="000000"/>
                </a:solidFill>
                <a:ea typeface="Calibri"/>
                <a:cs typeface="Calibri"/>
              </a:rPr>
              <a:t>Mentoring Projects</a:t>
            </a:r>
            <a:endParaRPr lang="en-GB" sz="1400">
              <a:solidFill>
                <a:srgbClr val="000000"/>
              </a:solidFill>
              <a:ea typeface="Calibri"/>
              <a:cs typeface="Calibri"/>
            </a:endParaRPr>
          </a:p>
          <a:p>
            <a:r>
              <a:rPr lang="en-GB" sz="1400">
                <a:ea typeface="Calibri"/>
                <a:cs typeface="Calibri"/>
              </a:rPr>
              <a:t>Mentoring and diversionary activities for people at </a:t>
            </a:r>
            <a:r>
              <a:rPr lang="en-GB" sz="1400">
                <a:solidFill>
                  <a:srgbClr val="000000"/>
                </a:solidFill>
                <a:ea typeface="Calibri"/>
                <a:cs typeface="Calibri"/>
              </a:rPr>
              <a:t>risk of:</a:t>
            </a:r>
            <a:endParaRPr lang="en-GB" sz="1400" dirty="0">
              <a:solidFill>
                <a:srgbClr val="000000"/>
              </a:solidFill>
              <a:ea typeface="Calibri"/>
              <a:cs typeface="Calibri"/>
            </a:endParaRPr>
          </a:p>
          <a:p>
            <a:pPr lvl="1">
              <a:buFont typeface="Courier New" panose="020B0604020202020204" pitchFamily="34" charset="0"/>
              <a:buChar char="o"/>
            </a:pPr>
            <a:r>
              <a:rPr lang="en-GB" sz="1400">
                <a:latin typeface="Calibri"/>
                <a:ea typeface="Calibri"/>
                <a:cs typeface="Calibri"/>
              </a:rPr>
              <a:t>Exclusion</a:t>
            </a:r>
            <a:r>
              <a:rPr lang="en-GB" sz="1400">
                <a:solidFill>
                  <a:srgbClr val="000000"/>
                </a:solidFill>
                <a:ea typeface="Calibri"/>
                <a:cs typeface="Calibri"/>
              </a:rPr>
              <a:t> from school; or</a:t>
            </a:r>
            <a:endParaRPr lang="en-GB" sz="1400">
              <a:ea typeface="Calibri"/>
              <a:cs typeface="Calibri"/>
            </a:endParaRPr>
          </a:p>
          <a:p>
            <a:pPr lvl="1">
              <a:buFont typeface="Courier New" panose="020B0604020202020204" pitchFamily="34" charset="0"/>
              <a:buChar char="o"/>
            </a:pPr>
            <a:r>
              <a:rPr lang="en-GB" sz="1400">
                <a:latin typeface="Calibri"/>
                <a:ea typeface="Calibri"/>
                <a:cs typeface="Calibri"/>
              </a:rPr>
              <a:t>Involvement</a:t>
            </a:r>
            <a:r>
              <a:rPr lang="en-GB" sz="1400" dirty="0">
                <a:solidFill>
                  <a:srgbClr val="000000"/>
                </a:solidFill>
                <a:ea typeface="Calibri"/>
                <a:cs typeface="Calibri"/>
              </a:rPr>
              <a:t> in serious crime and ASB</a:t>
            </a:r>
            <a:endParaRPr lang="en-GB" sz="1400">
              <a:ea typeface="Calibri"/>
              <a:cs typeface="Calibri"/>
            </a:endParaRPr>
          </a:p>
          <a:p>
            <a:pPr marL="0" indent="0">
              <a:buNone/>
            </a:pPr>
            <a:endParaRPr lang="en-GB" sz="1400" dirty="0">
              <a:solidFill>
                <a:srgbClr val="000000"/>
              </a:solidFill>
              <a:ea typeface="Calibri"/>
              <a:cs typeface="Calibri"/>
            </a:endParaRPr>
          </a:p>
          <a:p>
            <a:pPr>
              <a:buNone/>
            </a:pPr>
            <a:r>
              <a:rPr lang="en-GB" sz="1400" b="1"/>
              <a:t>Specialist Support</a:t>
            </a:r>
            <a:endParaRPr lang="en-GB" sz="1400" dirty="0">
              <a:ea typeface="Calibri"/>
              <a:cs typeface="Calibri"/>
            </a:endParaRPr>
          </a:p>
          <a:p>
            <a:pPr marL="285750" indent="-285750">
              <a:buFont typeface="Arial"/>
              <a:buChar char="•"/>
            </a:pPr>
            <a:r>
              <a:rPr lang="en-GB" sz="1400" dirty="0">
                <a:ea typeface="Calibri"/>
                <a:cs typeface="Calibri"/>
              </a:rPr>
              <a:t>Support for </a:t>
            </a:r>
            <a:r>
              <a:rPr lang="en-GB" sz="1400">
                <a:ea typeface="Calibri"/>
                <a:cs typeface="Calibri"/>
              </a:rPr>
              <a:t>groups</a:t>
            </a:r>
            <a:r>
              <a:rPr lang="en-GB" sz="1400" dirty="0">
                <a:ea typeface="Calibri"/>
                <a:cs typeface="Calibri"/>
              </a:rPr>
              <a:t> including care leavers,</a:t>
            </a:r>
            <a:r>
              <a:rPr lang="en-GB" sz="1400" dirty="0">
                <a:solidFill>
                  <a:schemeClr val="dk1"/>
                </a:solidFill>
                <a:ea typeface="Calibri"/>
                <a:cs typeface="Calibri"/>
              </a:rPr>
              <a:t> victims of crime, LGBTQIA+, Black and Minority Ethnic Groups</a:t>
            </a:r>
          </a:p>
          <a:p>
            <a:pPr marL="285750" indent="-285750">
              <a:buFont typeface="Arial"/>
              <a:buChar char="•"/>
            </a:pPr>
            <a:r>
              <a:rPr lang="en-GB" sz="1400" dirty="0">
                <a:ea typeface="Calibri"/>
                <a:cs typeface="Calibri"/>
              </a:rPr>
              <a:t>Therapeutic interventions for children and families, </a:t>
            </a:r>
            <a:r>
              <a:rPr lang="en-GB" sz="1400">
                <a:ea typeface="Calibri"/>
                <a:cs typeface="Calibri"/>
              </a:rPr>
              <a:t>e.g.</a:t>
            </a:r>
            <a:r>
              <a:rPr lang="en-GB" sz="1400" dirty="0">
                <a:ea typeface="Calibri"/>
                <a:cs typeface="Calibri"/>
              </a:rPr>
              <a:t> trauma therapies</a:t>
            </a:r>
            <a:endParaRPr lang="en-US" sz="1400" dirty="0">
              <a:ea typeface="Calibri"/>
              <a:cs typeface="Calibri"/>
            </a:endParaRPr>
          </a:p>
          <a:p>
            <a:pPr marL="285750" indent="-285750">
              <a:buFont typeface="Arial"/>
              <a:buChar char="•"/>
            </a:pPr>
            <a:r>
              <a:rPr lang="en-GB" sz="1400">
                <a:ea typeface="Calibri"/>
                <a:cs typeface="Calibri"/>
              </a:rPr>
              <a:t>Caseworkers to support specific targeted groups </a:t>
            </a:r>
            <a:endParaRPr lang="en-US" sz="1400">
              <a:ea typeface="Calibri"/>
              <a:cs typeface="Calibri"/>
            </a:endParaRPr>
          </a:p>
          <a:p>
            <a:pPr marL="285750" indent="-285750">
              <a:buFont typeface="Arial"/>
              <a:buChar char="•"/>
            </a:pPr>
            <a:r>
              <a:rPr lang="en-GB" sz="1400">
                <a:ea typeface="Calibri"/>
                <a:cs typeface="Calibri"/>
              </a:rPr>
              <a:t>Training such as anger management, employability, cyber safety, etc </a:t>
            </a:r>
            <a:endParaRPr lang="en-GB" sz="1400" dirty="0">
              <a:ea typeface="Calibri"/>
              <a:cs typeface="Calibri"/>
            </a:endParaRPr>
          </a:p>
          <a:p>
            <a:pPr marL="0" indent="0">
              <a:buNone/>
            </a:pPr>
            <a:endParaRPr lang="en-GB" sz="1400" dirty="0">
              <a:ea typeface="Calibri"/>
              <a:cs typeface="Calibri"/>
            </a:endParaRPr>
          </a:p>
          <a:p>
            <a:pPr>
              <a:buNone/>
            </a:pPr>
            <a:r>
              <a:rPr lang="en-GB" sz="1400" b="1">
                <a:ea typeface="Calibri"/>
                <a:cs typeface="Calibri"/>
              </a:rPr>
              <a:t>Activity Based, </a:t>
            </a:r>
            <a:r>
              <a:rPr lang="en-GB" sz="1400" b="1" dirty="0">
                <a:ea typeface="Calibri"/>
                <a:cs typeface="Calibri"/>
              </a:rPr>
              <a:t>e.g. sports, arts, media, environmental, etc.</a:t>
            </a:r>
            <a:endParaRPr lang="en-GB" sz="1400" dirty="0">
              <a:ea typeface="Calibri"/>
              <a:cs typeface="Calibri"/>
            </a:endParaRPr>
          </a:p>
          <a:p>
            <a:pPr marL="285750" indent="-285750">
              <a:buFont typeface="Arial"/>
              <a:buChar char="•"/>
            </a:pPr>
            <a:r>
              <a:rPr lang="en-GB" sz="1400" dirty="0">
                <a:ea typeface="Calibri"/>
                <a:cs typeface="Calibri"/>
              </a:rPr>
              <a:t>Drama projects for women and children who’ve experienced forms of violence</a:t>
            </a:r>
            <a:endParaRPr lang="en-US" sz="1400" dirty="0">
              <a:ea typeface="Calibri"/>
              <a:cs typeface="Calibri"/>
            </a:endParaRPr>
          </a:p>
          <a:p>
            <a:pPr marL="285750" indent="-285750">
              <a:buFont typeface="Arial"/>
              <a:buChar char="•"/>
            </a:pPr>
            <a:r>
              <a:rPr lang="en-GB" sz="1400">
                <a:ea typeface="Calibri"/>
                <a:cs typeface="Calibri"/>
              </a:rPr>
              <a:t>Music and media projects for disadvantaged / at risk young people</a:t>
            </a:r>
          </a:p>
          <a:p>
            <a:endParaRPr lang="en-GB" sz="1800" dirty="0">
              <a:highlight>
                <a:srgbClr val="FFFF00"/>
              </a:highlight>
              <a:ea typeface="Calibri"/>
              <a:cs typeface="Calibri"/>
            </a:endParaRPr>
          </a:p>
          <a:p>
            <a:endParaRPr lang="en-GB" sz="1800" dirty="0">
              <a:highlight>
                <a:srgbClr val="FFFF00"/>
              </a:highlight>
              <a:ea typeface="Calibri"/>
              <a:cs typeface="Calibri"/>
            </a:endParaRPr>
          </a:p>
          <a:p>
            <a:endParaRPr lang="en-GB" dirty="0">
              <a:solidFill>
                <a:srgbClr val="000000"/>
              </a:solidFill>
              <a:ea typeface="Calibri"/>
              <a:cs typeface="Calibri"/>
            </a:endParaRPr>
          </a:p>
          <a:p>
            <a:endParaRPr lang="en-GB" dirty="0">
              <a:solidFill>
                <a:srgbClr val="FF0000"/>
              </a:solidFill>
              <a:ea typeface="Calibri"/>
              <a:cs typeface="Calibri"/>
            </a:endParaRPr>
          </a:p>
        </p:txBody>
      </p:sp>
    </p:spTree>
    <p:extLst>
      <p:ext uri="{BB962C8B-B14F-4D97-AF65-F5344CB8AC3E}">
        <p14:creationId xmlns:p14="http://schemas.microsoft.com/office/powerpoint/2010/main" val="2227669628"/>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77CE3-5B4B-16AD-8F95-FBB7A471A6C4}"/>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32631901-9062-305A-A532-AA7D24FAA33F}"/>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7D57E05A-672F-154F-384A-1058B293A5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8" name="Content Placeholder 2">
            <a:extLst>
              <a:ext uri="{FF2B5EF4-FFF2-40B4-BE49-F238E27FC236}">
                <a16:creationId xmlns:a16="http://schemas.microsoft.com/office/drawing/2014/main" id="{78C26FF5-1351-FEFA-6746-0F70969A0423}"/>
              </a:ext>
            </a:extLst>
          </p:cNvPr>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b="1" dirty="0"/>
              <a:t>Types </a:t>
            </a:r>
          </a:p>
          <a:p>
            <a:r>
              <a:rPr lang="en-GB" sz="1800" dirty="0"/>
              <a:t>Awareness raising and educational activities identified in the VRU’s priorities</a:t>
            </a:r>
          </a:p>
          <a:p>
            <a:r>
              <a:rPr lang="en-GB" sz="1800" dirty="0"/>
              <a:t>Community based activities that address and respond to local priorities and needs </a:t>
            </a:r>
          </a:p>
          <a:p>
            <a:pPr marL="0" indent="0">
              <a:buFont typeface="Arial" panose="020B0604020202020204" pitchFamily="34" charset="0"/>
              <a:buNone/>
            </a:pPr>
            <a:endParaRPr lang="en-GB" sz="1800" dirty="0">
              <a:solidFill>
                <a:srgbClr val="FF0000"/>
              </a:solidFill>
            </a:endParaRPr>
          </a:p>
          <a:p>
            <a:pPr marL="0" indent="0">
              <a:buFont typeface="Arial" panose="020B0604020202020204" pitchFamily="34" charset="0"/>
              <a:buNone/>
            </a:pPr>
            <a:r>
              <a:rPr lang="en-GB" sz="1800" b="1" dirty="0"/>
              <a:t>Examples </a:t>
            </a:r>
            <a:endParaRPr lang="en-GB" sz="1800" dirty="0"/>
          </a:p>
          <a:p>
            <a:r>
              <a:rPr lang="en-GB" sz="1800" dirty="0"/>
              <a:t>Knife Crime</a:t>
            </a:r>
          </a:p>
          <a:p>
            <a:r>
              <a:rPr lang="en-GB" sz="1800" dirty="0"/>
              <a:t>Violence against Women and Girls</a:t>
            </a:r>
          </a:p>
          <a:p>
            <a:r>
              <a:rPr lang="en-GB" sz="1800" dirty="0"/>
              <a:t>Projects to raise awareness of issues such as hate crime and cyber-crime </a:t>
            </a:r>
          </a:p>
          <a:p>
            <a:endParaRPr lang="en-GB" sz="1800" dirty="0">
              <a:highlight>
                <a:srgbClr val="FFFF00"/>
              </a:highlight>
            </a:endParaRPr>
          </a:p>
          <a:p>
            <a:endParaRPr lang="en-GB" sz="1800" dirty="0">
              <a:highlight>
                <a:srgbClr val="FFFF00"/>
              </a:highlight>
            </a:endParaRPr>
          </a:p>
          <a:p>
            <a:endParaRPr lang="en-GB" dirty="0"/>
          </a:p>
          <a:p>
            <a:endParaRPr lang="en-GB" dirty="0">
              <a:solidFill>
                <a:srgbClr val="FF0000"/>
              </a:solidFill>
            </a:endParaRPr>
          </a:p>
        </p:txBody>
      </p:sp>
      <p:sp>
        <p:nvSpPr>
          <p:cNvPr id="3" name="Title 1">
            <a:extLst>
              <a:ext uri="{FF2B5EF4-FFF2-40B4-BE49-F238E27FC236}">
                <a16:creationId xmlns:a16="http://schemas.microsoft.com/office/drawing/2014/main" id="{F7E46B87-92CB-3004-6B89-5ACDDABE75CC}"/>
              </a:ext>
            </a:extLst>
          </p:cNvPr>
          <p:cNvSpPr txBox="1">
            <a:spLocks/>
          </p:cNvSpPr>
          <p:nvPr/>
        </p:nvSpPr>
        <p:spPr>
          <a:xfrm>
            <a:off x="457200" y="620688"/>
            <a:ext cx="8229600" cy="796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t>Responsive Projects</a:t>
            </a:r>
          </a:p>
        </p:txBody>
      </p:sp>
      <p:pic>
        <p:nvPicPr>
          <p:cNvPr id="2" name="Picture 1" descr="A group of people painting a banner&#10;&#10;AI-generated content may be incorrect.">
            <a:extLst>
              <a:ext uri="{FF2B5EF4-FFF2-40B4-BE49-F238E27FC236}">
                <a16:creationId xmlns:a16="http://schemas.microsoft.com/office/drawing/2014/main" id="{3D3DDC9E-A46A-2AA0-60F8-EFAEE7336502}"/>
              </a:ext>
            </a:extLst>
          </p:cNvPr>
          <p:cNvPicPr>
            <a:picLocks noChangeAspect="1"/>
          </p:cNvPicPr>
          <p:nvPr/>
        </p:nvPicPr>
        <p:blipFill>
          <a:blip r:embed="rId4"/>
          <a:stretch>
            <a:fillRect/>
          </a:stretch>
        </p:blipFill>
        <p:spPr>
          <a:xfrm>
            <a:off x="2987715" y="4379567"/>
            <a:ext cx="3175804" cy="2178942"/>
          </a:xfrm>
          <a:prstGeom prst="rect">
            <a:avLst/>
          </a:prstGeom>
          <a:ln>
            <a:solidFill>
              <a:schemeClr val="tx1"/>
            </a:solidFill>
          </a:ln>
        </p:spPr>
      </p:pic>
    </p:spTree>
    <p:extLst>
      <p:ext uri="{BB962C8B-B14F-4D97-AF65-F5344CB8AC3E}">
        <p14:creationId xmlns:p14="http://schemas.microsoft.com/office/powerpoint/2010/main" val="3406003207"/>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DD6C6-C611-4200-81F1-2CE5F55E150D}"/>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F39943B5-553D-A301-2D30-491E73F4A7BA}"/>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3F9E6EA8-897C-E3A7-201F-BDB80B20B3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8" name="Content Placeholder 2">
            <a:extLst>
              <a:ext uri="{FF2B5EF4-FFF2-40B4-BE49-F238E27FC236}">
                <a16:creationId xmlns:a16="http://schemas.microsoft.com/office/drawing/2014/main" id="{2BA354FD-9184-8FCB-4369-F0F7A82BE6F4}"/>
              </a:ext>
            </a:extLst>
          </p:cNvPr>
          <p:cNvSpPr txBox="1">
            <a:spLocks/>
          </p:cNvSpPr>
          <p:nvPr/>
        </p:nvSpPr>
        <p:spPr>
          <a:xfrm>
            <a:off x="457200" y="1600200"/>
            <a:ext cx="8229600" cy="4525963"/>
          </a:xfrm>
          <a:prstGeom prst="rect">
            <a:avLst/>
          </a:prstGeom>
        </p:spPr>
        <p:txBody>
          <a:bodyPr lIns="91440" tIns="45720" rIns="91440" bIns="45720" anchor="t">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a:highlight>
                  <a:srgbClr val="FFFFFF"/>
                </a:highlight>
              </a:rPr>
              <a:t>While delivery in specific areas</a:t>
            </a:r>
            <a:r>
              <a:rPr lang="en-GB" sz="1800" b="1" dirty="0">
                <a:highlight>
                  <a:srgbClr val="FFFFFF"/>
                </a:highlight>
              </a:rPr>
              <a:t> is not a prerequisite for successful funding</a:t>
            </a:r>
            <a:r>
              <a:rPr lang="en-GB" sz="1800" dirty="0">
                <a:highlight>
                  <a:srgbClr val="FFFFFF"/>
                </a:highlight>
              </a:rPr>
              <a:t>, the VRU </a:t>
            </a:r>
            <a:r>
              <a:rPr lang="en-GB" sz="1800">
                <a:highlight>
                  <a:srgbClr val="FFFFFF"/>
                </a:highlight>
              </a:rPr>
              <a:t>would particularly welcome projects and interventions in areas of need.</a:t>
            </a:r>
            <a:endParaRPr lang="en-GB" sz="1800">
              <a:highlight>
                <a:srgbClr val="C6C6C6"/>
              </a:highlight>
              <a:ea typeface="Calibri"/>
              <a:cs typeface="Calibri"/>
            </a:endParaRPr>
          </a:p>
          <a:p>
            <a:r>
              <a:rPr lang="en-GB" sz="1800" dirty="0">
                <a:highlight>
                  <a:srgbClr val="FFFFFF"/>
                </a:highlight>
                <a:ea typeface="Calibri"/>
                <a:cs typeface="Calibri"/>
              </a:rPr>
              <a:t>Details of these locations, and suggested activity focus are documented on pages 5 and 6 of the Grant Guidance Notes, </a:t>
            </a:r>
            <a:r>
              <a:rPr lang="en-GB" sz="1800">
                <a:highlight>
                  <a:srgbClr val="FFFFFF"/>
                </a:highlight>
                <a:ea typeface="Calibri"/>
                <a:cs typeface="Calibri"/>
              </a:rPr>
              <a:t>e.g.</a:t>
            </a:r>
            <a:r>
              <a:rPr lang="en-GB" sz="1800" dirty="0">
                <a:highlight>
                  <a:srgbClr val="FFFFFF"/>
                </a:highlight>
                <a:ea typeface="Calibri"/>
                <a:cs typeface="Calibri"/>
              </a:rPr>
              <a:t> Barnsley:</a:t>
            </a:r>
          </a:p>
          <a:p>
            <a:pPr marL="0" indent="0">
              <a:buNone/>
            </a:pPr>
            <a:endParaRPr lang="en-GB" sz="1100" u="sng" dirty="0">
              <a:highlight>
                <a:srgbClr val="FFFFFF"/>
              </a:highlight>
              <a:ea typeface="Calibri"/>
              <a:cs typeface="Calibri"/>
            </a:endParaRPr>
          </a:p>
          <a:p>
            <a:pPr marL="0" indent="0">
              <a:buNone/>
            </a:pPr>
            <a:r>
              <a:rPr lang="en-GB" sz="1800" b="1">
                <a:highlight>
                  <a:srgbClr val="FFFFFF"/>
                </a:highlight>
                <a:ea typeface="Calibri"/>
                <a:cs typeface="Calibri"/>
              </a:rPr>
              <a:t>Area</a:t>
            </a:r>
            <a:endParaRPr lang="en-GB" sz="1800" b="1" dirty="0">
              <a:highlight>
                <a:srgbClr val="FFFFFF"/>
              </a:highlight>
              <a:ea typeface="Calibri"/>
              <a:cs typeface="Calibri"/>
            </a:endParaRPr>
          </a:p>
          <a:p>
            <a:r>
              <a:rPr lang="en-GB" sz="1800">
                <a:highlight>
                  <a:srgbClr val="FFFFFF"/>
                </a:highlight>
                <a:ea typeface="Calibri"/>
                <a:cs typeface="Calibri"/>
              </a:rPr>
              <a:t>Barnsley Central </a:t>
            </a:r>
            <a:endParaRPr lang="en-GB" sz="1800" dirty="0">
              <a:highlight>
                <a:srgbClr val="C6C6C6"/>
              </a:highlight>
              <a:ea typeface="Calibri"/>
              <a:cs typeface="Calibri"/>
            </a:endParaRPr>
          </a:p>
          <a:p>
            <a:r>
              <a:rPr lang="en-GB" sz="1800" dirty="0">
                <a:highlight>
                  <a:srgbClr val="FFFFFF"/>
                </a:highlight>
                <a:ea typeface="Calibri"/>
                <a:cs typeface="Calibri"/>
              </a:rPr>
              <a:t>Worsbrough Common</a:t>
            </a:r>
            <a:endParaRPr lang="en-GB" sz="1800" dirty="0">
              <a:highlight>
                <a:srgbClr val="C6C6C6"/>
              </a:highlight>
              <a:ea typeface="Calibri"/>
              <a:cs typeface="Calibri"/>
            </a:endParaRPr>
          </a:p>
          <a:p>
            <a:r>
              <a:rPr lang="en-GB" sz="1800">
                <a:highlight>
                  <a:srgbClr val="FFFFFF"/>
                </a:highlight>
                <a:ea typeface="Calibri"/>
                <a:cs typeface="Calibri"/>
              </a:rPr>
              <a:t>Hoyland</a:t>
            </a:r>
            <a:endParaRPr lang="en-GB" sz="1800" dirty="0">
              <a:highlight>
                <a:srgbClr val="C6C6C6"/>
              </a:highlight>
              <a:ea typeface="Calibri"/>
              <a:cs typeface="Calibri"/>
            </a:endParaRPr>
          </a:p>
          <a:p>
            <a:endParaRPr lang="en-GB" sz="1800" dirty="0">
              <a:highlight>
                <a:srgbClr val="C6C6C6"/>
              </a:highlight>
              <a:ea typeface="Calibri"/>
              <a:cs typeface="Calibri"/>
            </a:endParaRPr>
          </a:p>
          <a:p>
            <a:pPr marL="0" indent="0">
              <a:buNone/>
            </a:pPr>
            <a:r>
              <a:rPr lang="en-GB" sz="1800" b="1">
                <a:highlight>
                  <a:srgbClr val="FFFFFF"/>
                </a:highlight>
                <a:ea typeface="Calibri"/>
                <a:cs typeface="Calibri"/>
              </a:rPr>
              <a:t>Suggested activity focus:</a:t>
            </a:r>
            <a:endParaRPr lang="en-GB" sz="1800" b="1">
              <a:highlight>
                <a:srgbClr val="C6C6C6"/>
              </a:highlight>
              <a:ea typeface="Calibri"/>
              <a:cs typeface="Calibri"/>
            </a:endParaRPr>
          </a:p>
          <a:p>
            <a:r>
              <a:rPr lang="en-GB" sz="1800">
                <a:highlight>
                  <a:srgbClr val="FFFFFF"/>
                </a:highlight>
                <a:ea typeface="Calibri"/>
                <a:cs typeface="Calibri"/>
              </a:rPr>
              <a:t>Outreach activities / detached youth work </a:t>
            </a:r>
            <a:endParaRPr lang="en-GB" sz="1800" dirty="0">
              <a:highlight>
                <a:srgbClr val="C6C6C6"/>
              </a:highlight>
              <a:ea typeface="Calibri"/>
              <a:cs typeface="Calibri"/>
            </a:endParaRPr>
          </a:p>
          <a:p>
            <a:r>
              <a:rPr lang="en-GB" sz="1800">
                <a:highlight>
                  <a:srgbClr val="FFFFFF"/>
                </a:highlight>
                <a:ea typeface="Calibri"/>
                <a:cs typeface="Calibri"/>
              </a:rPr>
              <a:t>Street based preventative worker akin to a “Street Navigator” – targeting children involved in drug use and engaging them at street level and supporting them into support.  </a:t>
            </a:r>
            <a:endParaRPr lang="en-GB" sz="1800" dirty="0">
              <a:highlight>
                <a:srgbClr val="C6C6C6"/>
              </a:highlight>
              <a:ea typeface="Calibri"/>
              <a:cs typeface="Calibri"/>
            </a:endParaRPr>
          </a:p>
          <a:p>
            <a:r>
              <a:rPr lang="en-GB" sz="1800">
                <a:highlight>
                  <a:srgbClr val="FFFFFF"/>
                </a:highlight>
                <a:ea typeface="Calibri"/>
                <a:cs typeface="Calibri"/>
              </a:rPr>
              <a:t>Engagement at street level to reduce prevalence of violence within the town centre</a:t>
            </a:r>
            <a:endParaRPr lang="en-GB" sz="1800" dirty="0">
              <a:highlight>
                <a:srgbClr val="C6C6C6"/>
              </a:highlight>
              <a:ea typeface="Calibri"/>
              <a:cs typeface="Calibri"/>
            </a:endParaRPr>
          </a:p>
          <a:p>
            <a:endParaRPr lang="en-GB" sz="1800" dirty="0">
              <a:highlight>
                <a:srgbClr val="FFFFFF"/>
              </a:highlight>
              <a:ea typeface="Calibri"/>
              <a:cs typeface="Calibri"/>
            </a:endParaRPr>
          </a:p>
          <a:p>
            <a:endParaRPr lang="en-GB" sz="1800" dirty="0">
              <a:highlight>
                <a:srgbClr val="FFFF00"/>
              </a:highlight>
              <a:ea typeface="Calibri"/>
              <a:cs typeface="Calibri"/>
            </a:endParaRPr>
          </a:p>
          <a:p>
            <a:endParaRPr lang="en-GB" sz="1800" dirty="0">
              <a:solidFill>
                <a:srgbClr val="000000"/>
              </a:solidFill>
              <a:highlight>
                <a:srgbClr val="FFFF00"/>
              </a:highlight>
              <a:ea typeface="Calibri"/>
              <a:cs typeface="Calibri"/>
            </a:endParaRPr>
          </a:p>
          <a:p>
            <a:endParaRPr lang="en-GB" dirty="0">
              <a:solidFill>
                <a:srgbClr val="000000"/>
              </a:solidFill>
              <a:ea typeface="Calibri"/>
              <a:cs typeface="Calibri"/>
            </a:endParaRPr>
          </a:p>
          <a:p>
            <a:endParaRPr lang="en-GB" dirty="0">
              <a:solidFill>
                <a:srgbClr val="FF0000"/>
              </a:solidFill>
              <a:ea typeface="Calibri"/>
              <a:cs typeface="Calibri"/>
            </a:endParaRPr>
          </a:p>
        </p:txBody>
      </p:sp>
      <p:sp>
        <p:nvSpPr>
          <p:cNvPr id="3" name="Title 1">
            <a:extLst>
              <a:ext uri="{FF2B5EF4-FFF2-40B4-BE49-F238E27FC236}">
                <a16:creationId xmlns:a16="http://schemas.microsoft.com/office/drawing/2014/main" id="{C30E95EF-AA7D-E648-B01D-8545986C564D}"/>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t>Project Locations and Activities</a:t>
            </a:r>
            <a:endParaRPr lang="en-US"/>
          </a:p>
        </p:txBody>
      </p:sp>
    </p:spTree>
    <p:extLst>
      <p:ext uri="{BB962C8B-B14F-4D97-AF65-F5344CB8AC3E}">
        <p14:creationId xmlns:p14="http://schemas.microsoft.com/office/powerpoint/2010/main" val="421144151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C6760-3D2E-6308-5D45-B946A47C46CD}"/>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1237829E-3862-5932-4C4D-42AB6D066D34}"/>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22D7A261-7F70-167B-B7CC-887C7DBB4C4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Content Placeholder 2">
            <a:extLst>
              <a:ext uri="{FF2B5EF4-FFF2-40B4-BE49-F238E27FC236}">
                <a16:creationId xmlns:a16="http://schemas.microsoft.com/office/drawing/2014/main" id="{83B4FBDD-762B-A015-0688-5B0040C94DF7}"/>
              </a:ext>
            </a:extLst>
          </p:cNvPr>
          <p:cNvSpPr txBox="1">
            <a:spLocks/>
          </p:cNvSpPr>
          <p:nvPr/>
        </p:nvSpPr>
        <p:spPr>
          <a:xfrm>
            <a:off x="609600" y="17526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lgn="ctr">
              <a:buFont typeface="Arial" panose="020B0604020202020204" pitchFamily="34" charset="0"/>
              <a:buNone/>
            </a:pPr>
            <a:r>
              <a:rPr lang="en-GB" sz="4000" b="1" dirty="0"/>
              <a:t>3. The Application Process</a:t>
            </a:r>
          </a:p>
        </p:txBody>
      </p:sp>
    </p:spTree>
    <p:extLst>
      <p:ext uri="{BB962C8B-B14F-4D97-AF65-F5344CB8AC3E}">
        <p14:creationId xmlns:p14="http://schemas.microsoft.com/office/powerpoint/2010/main" val="3964422543"/>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28314-580D-A70E-B7B7-2EF560C57216}"/>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1451C359-AF12-FB89-0FC1-D5FA2B457D2B}"/>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B07BC70E-2C63-3DA1-7A49-88A6F2359E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Content Placeholder 2">
            <a:extLst>
              <a:ext uri="{FF2B5EF4-FFF2-40B4-BE49-F238E27FC236}">
                <a16:creationId xmlns:a16="http://schemas.microsoft.com/office/drawing/2014/main" id="{335CB3A8-DEF1-4F10-D1C0-C17D811384EE}"/>
              </a:ext>
            </a:extLst>
          </p:cNvPr>
          <p:cNvSpPr txBox="1">
            <a:spLocks/>
          </p:cNvSpPr>
          <p:nvPr/>
        </p:nvSpPr>
        <p:spPr>
          <a:xfrm>
            <a:off x="609600" y="17526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24" name="Content Placeholder 2">
            <a:extLst>
              <a:ext uri="{FF2B5EF4-FFF2-40B4-BE49-F238E27FC236}">
                <a16:creationId xmlns:a16="http://schemas.microsoft.com/office/drawing/2014/main" id="{F847636B-CE8E-6825-8101-78CD595F45DE}"/>
              </a:ext>
            </a:extLst>
          </p:cNvPr>
          <p:cNvSpPr txBox="1">
            <a:spLocks/>
          </p:cNvSpPr>
          <p:nvPr/>
        </p:nvSpPr>
        <p:spPr>
          <a:xfrm>
            <a:off x="457200" y="1600200"/>
            <a:ext cx="8229600" cy="4525963"/>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a:solidFill>
                  <a:prstClr val="black"/>
                </a:solidFill>
              </a:rPr>
              <a:t>Apply via email to </a:t>
            </a:r>
            <a:r>
              <a:rPr lang="en-GB" sz="1800" dirty="0">
                <a:solidFill>
                  <a:prstClr val="black"/>
                </a:solidFill>
                <a:ea typeface="+mn-lt"/>
                <a:cs typeface="+mn-lt"/>
                <a:hlinkClick r:id="rId4"/>
              </a:rPr>
              <a:t>Grants@southyorkshire-ca.gov.uk</a:t>
            </a:r>
            <a:endParaRPr lang="fr-FR" sz="1800">
              <a:solidFill>
                <a:prstClr val="black"/>
              </a:solidFill>
              <a:ea typeface="+mn-lt"/>
              <a:cs typeface="+mn-lt"/>
            </a:endParaRPr>
          </a:p>
          <a:p>
            <a:r>
              <a:rPr lang="en-GB" sz="1800">
                <a:solidFill>
                  <a:prstClr val="black"/>
                </a:solidFill>
              </a:rPr>
              <a:t>Word application form, downloaded from the VRU website</a:t>
            </a:r>
            <a:endParaRPr lang="en-US" sz="1800">
              <a:solidFill>
                <a:prstClr val="black"/>
              </a:solidFill>
            </a:endParaRPr>
          </a:p>
          <a:p>
            <a:pPr lvl="1"/>
            <a:r>
              <a:rPr lang="en-GB" sz="1800">
                <a:solidFill>
                  <a:prstClr val="black"/>
                </a:solidFill>
              </a:rPr>
              <a:t>Please do not amend or convert the document to any other formats</a:t>
            </a:r>
            <a:endParaRPr lang="en-US" sz="1800">
              <a:solidFill>
                <a:prstClr val="black"/>
              </a:solidFill>
              <a:ea typeface="Calibri"/>
              <a:cs typeface="Calibri"/>
            </a:endParaRPr>
          </a:p>
          <a:p>
            <a:pPr lvl="1"/>
            <a:r>
              <a:rPr lang="en-GB" sz="1800" dirty="0">
                <a:solidFill>
                  <a:prstClr val="black"/>
                </a:solidFill>
              </a:rPr>
              <a:t>The application form must be submitted to the VRU in Word format (we cannot accept pages or PDF documents)</a:t>
            </a:r>
            <a:endParaRPr lang="en-GB" sz="1800" dirty="0">
              <a:solidFill>
                <a:prstClr val="black"/>
              </a:solidFill>
              <a:ea typeface="Calibri"/>
              <a:cs typeface="Calibri"/>
            </a:endParaRPr>
          </a:p>
          <a:p>
            <a:r>
              <a:rPr lang="en-GB" sz="1800" dirty="0">
                <a:solidFill>
                  <a:prstClr val="black"/>
                </a:solidFill>
              </a:rPr>
              <a:t>No more than one application can be submitted per organisation/project lead, and we are unable to accept attachments.</a:t>
            </a:r>
            <a:endParaRPr lang="en-GB" sz="1800" dirty="0">
              <a:solidFill>
                <a:prstClr val="black"/>
              </a:solidFill>
              <a:ea typeface="Calibri"/>
              <a:cs typeface="Calibri"/>
            </a:endParaRPr>
          </a:p>
          <a:p>
            <a:r>
              <a:rPr lang="en-GB" sz="1800">
                <a:solidFill>
                  <a:prstClr val="black"/>
                </a:solidFill>
              </a:rPr>
              <a:t>Please ensure applications are sent before the cut off time, late applications will not be reviewed</a:t>
            </a:r>
            <a:endParaRPr lang="en-GB" sz="1800">
              <a:solidFill>
                <a:prstClr val="black"/>
              </a:solidFill>
              <a:ea typeface="Calibri"/>
              <a:cs typeface="Calibri"/>
            </a:endParaRPr>
          </a:p>
          <a:p>
            <a:r>
              <a:rPr lang="en-GB" sz="1800">
                <a:solidFill>
                  <a:prstClr val="black"/>
                </a:solidFill>
              </a:rPr>
              <a:t>Please review all guidance documents and FAQs provided on the VRU Website, these detail all the key information relevant to the grant fund.</a:t>
            </a:r>
            <a:endParaRPr lang="en-GB"/>
          </a:p>
          <a:p>
            <a:pPr marL="0" indent="0">
              <a:buFont typeface="Arial" panose="020B0604020202020204" pitchFamily="34" charset="0"/>
              <a:buNone/>
            </a:pPr>
            <a:endParaRPr lang="en-GB" sz="1800" dirty="0"/>
          </a:p>
        </p:txBody>
      </p:sp>
      <p:sp>
        <p:nvSpPr>
          <p:cNvPr id="5" name="Title 1">
            <a:extLst>
              <a:ext uri="{FF2B5EF4-FFF2-40B4-BE49-F238E27FC236}">
                <a16:creationId xmlns:a16="http://schemas.microsoft.com/office/drawing/2014/main" id="{77053AA8-6439-64EE-2B07-8A1FEBBCDF82}"/>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t>Application Process</a:t>
            </a:r>
            <a:endParaRPr lang="en-US"/>
          </a:p>
        </p:txBody>
      </p:sp>
    </p:spTree>
    <p:extLst>
      <p:ext uri="{BB962C8B-B14F-4D97-AF65-F5344CB8AC3E}">
        <p14:creationId xmlns:p14="http://schemas.microsoft.com/office/powerpoint/2010/main" val="1391139724"/>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9DD46-6D3E-ED90-E384-18501E43DCC6}"/>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98FB46A6-A895-0B7F-2C98-3DABEE1DF0F3}"/>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7B8C7AF7-661C-A408-6CB1-05623222442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Content Placeholder 2">
            <a:extLst>
              <a:ext uri="{FF2B5EF4-FFF2-40B4-BE49-F238E27FC236}">
                <a16:creationId xmlns:a16="http://schemas.microsoft.com/office/drawing/2014/main" id="{CDC7EEC7-3D41-90BF-7EDA-D480610BC9A6}"/>
              </a:ext>
            </a:extLst>
          </p:cNvPr>
          <p:cNvSpPr txBox="1">
            <a:spLocks/>
          </p:cNvSpPr>
          <p:nvPr/>
        </p:nvSpPr>
        <p:spPr>
          <a:xfrm>
            <a:off x="609600" y="17526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a:p>
          <a:p>
            <a:pPr marL="0" indent="0">
              <a:buFont typeface="Arial" panose="020B0604020202020204" pitchFamily="34" charset="0"/>
              <a:buNone/>
            </a:pPr>
            <a:endParaRPr lang="en-GB"/>
          </a:p>
        </p:txBody>
      </p:sp>
      <p:graphicFrame>
        <p:nvGraphicFramePr>
          <p:cNvPr id="5" name="Table 4">
            <a:extLst>
              <a:ext uri="{FF2B5EF4-FFF2-40B4-BE49-F238E27FC236}">
                <a16:creationId xmlns:a16="http://schemas.microsoft.com/office/drawing/2014/main" id="{03F5C728-7154-6136-4446-E7C50BFC4A3B}"/>
              </a:ext>
            </a:extLst>
          </p:cNvPr>
          <p:cNvGraphicFramePr>
            <a:graphicFrameLocks noGrp="1"/>
          </p:cNvGraphicFramePr>
          <p:nvPr>
            <p:extLst>
              <p:ext uri="{D42A27DB-BD31-4B8C-83A1-F6EECF244321}">
                <p14:modId xmlns:p14="http://schemas.microsoft.com/office/powerpoint/2010/main" val="3627224180"/>
              </p:ext>
            </p:extLst>
          </p:nvPr>
        </p:nvGraphicFramePr>
        <p:xfrm>
          <a:off x="354474" y="3293335"/>
          <a:ext cx="8436248" cy="1150827"/>
        </p:xfrm>
        <a:graphic>
          <a:graphicData uri="http://schemas.openxmlformats.org/drawingml/2006/table">
            <a:tbl>
              <a:tblPr bandRow="1">
                <a:tableStyleId>{5C22544A-7EE6-4342-B048-85BDC9FD1C3A}</a:tableStyleId>
              </a:tblPr>
              <a:tblGrid>
                <a:gridCol w="1843673">
                  <a:extLst>
                    <a:ext uri="{9D8B030D-6E8A-4147-A177-3AD203B41FA5}">
                      <a16:colId xmlns:a16="http://schemas.microsoft.com/office/drawing/2014/main" val="546896641"/>
                    </a:ext>
                  </a:extLst>
                </a:gridCol>
                <a:gridCol w="1234694">
                  <a:extLst>
                    <a:ext uri="{9D8B030D-6E8A-4147-A177-3AD203B41FA5}">
                      <a16:colId xmlns:a16="http://schemas.microsoft.com/office/drawing/2014/main" val="992673700"/>
                    </a:ext>
                  </a:extLst>
                </a:gridCol>
                <a:gridCol w="1413562">
                  <a:extLst>
                    <a:ext uri="{9D8B030D-6E8A-4147-A177-3AD203B41FA5}">
                      <a16:colId xmlns:a16="http://schemas.microsoft.com/office/drawing/2014/main" val="1051421040"/>
                    </a:ext>
                  </a:extLst>
                </a:gridCol>
                <a:gridCol w="1855417">
                  <a:extLst>
                    <a:ext uri="{9D8B030D-6E8A-4147-A177-3AD203B41FA5}">
                      <a16:colId xmlns:a16="http://schemas.microsoft.com/office/drawing/2014/main" val="1775812566"/>
                    </a:ext>
                  </a:extLst>
                </a:gridCol>
                <a:gridCol w="2088902">
                  <a:extLst>
                    <a:ext uri="{9D8B030D-6E8A-4147-A177-3AD203B41FA5}">
                      <a16:colId xmlns:a16="http://schemas.microsoft.com/office/drawing/2014/main" val="2018853403"/>
                    </a:ext>
                  </a:extLst>
                </a:gridCol>
              </a:tblGrid>
              <a:tr h="528441">
                <a:tc>
                  <a:txBody>
                    <a:bodyPr/>
                    <a:lstStyle/>
                    <a:p>
                      <a:pPr algn="ctr" rtl="0" fontAlgn="base">
                        <a:lnSpc>
                          <a:spcPts val="1457"/>
                        </a:lnSpc>
                        <a:buNone/>
                      </a:pPr>
                      <a:r>
                        <a:rPr lang="en-GB" sz="1800" b="1" i="0">
                          <a:solidFill>
                            <a:schemeClr val="bg1"/>
                          </a:solidFill>
                          <a:effectLst/>
                          <a:latin typeface="Calibri"/>
                        </a:rPr>
                        <a:t>Application </a:t>
                      </a:r>
                      <a:r>
                        <a:rPr lang="en-GB" sz="1800" b="1" i="0">
                          <a:solidFill>
                            <a:srgbClr val="FFFFFF"/>
                          </a:solidFill>
                          <a:effectLst/>
                          <a:latin typeface="Calibri"/>
                        </a:rPr>
                        <a:t>Deadline</a:t>
                      </a:r>
                      <a:r>
                        <a:rPr lang="en-GB" sz="1800" b="0" i="0" dirty="0">
                          <a:solidFill>
                            <a:srgbClr val="FFFFFF"/>
                          </a:solidFill>
                          <a:effectLst/>
                          <a:latin typeface="Calibri"/>
                        </a:rPr>
                        <a:t> </a:t>
                      </a:r>
                      <a:endParaRPr lang="en-GB" sz="1800" b="0" i="0" dirty="0">
                        <a:solidFill>
                          <a:srgbClr val="F5F5F5"/>
                        </a:solidFill>
                        <a:effectLst/>
                        <a:latin typeface="Calibri"/>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rtl="0" fontAlgn="base">
                        <a:lnSpc>
                          <a:spcPts val="1457"/>
                        </a:lnSpc>
                        <a:buNone/>
                      </a:pPr>
                      <a:r>
                        <a:rPr lang="en-GB" sz="1800" b="1" i="0">
                          <a:solidFill>
                            <a:srgbClr val="FFFFFF"/>
                          </a:solidFill>
                          <a:effectLst/>
                          <a:latin typeface="Calibri"/>
                        </a:rPr>
                        <a:t>Panel Meeting</a:t>
                      </a:r>
                      <a:r>
                        <a:rPr lang="en-GB" sz="1800" b="0" i="0" dirty="0">
                          <a:solidFill>
                            <a:srgbClr val="FFFFFF"/>
                          </a:solidFill>
                          <a:effectLst/>
                          <a:latin typeface="Calibri"/>
                        </a:rPr>
                        <a:t> </a:t>
                      </a:r>
                      <a:endParaRPr lang="en-GB" sz="1800" b="0" i="0" dirty="0">
                        <a:solidFill>
                          <a:srgbClr val="F5F5F5"/>
                        </a:solidFill>
                        <a:effectLst/>
                        <a:latin typeface="Calibri"/>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rtl="0" fontAlgn="base">
                        <a:lnSpc>
                          <a:spcPts val="1457"/>
                        </a:lnSpc>
                        <a:buNone/>
                      </a:pPr>
                      <a:r>
                        <a:rPr lang="en-GB" sz="1800" b="1" i="0">
                          <a:solidFill>
                            <a:srgbClr val="FFFFFF"/>
                          </a:solidFill>
                          <a:effectLst/>
                          <a:latin typeface="Calibri"/>
                        </a:rPr>
                        <a:t>Provisional Notification</a:t>
                      </a:r>
                      <a:r>
                        <a:rPr lang="en-GB" sz="1800" b="0" i="0" dirty="0">
                          <a:solidFill>
                            <a:srgbClr val="FFFFFF"/>
                          </a:solidFill>
                          <a:effectLst/>
                          <a:latin typeface="Calibri"/>
                        </a:rPr>
                        <a:t> </a:t>
                      </a:r>
                      <a:endParaRPr lang="en-GB" sz="1800" b="0" i="0" dirty="0">
                        <a:solidFill>
                          <a:srgbClr val="F5F5F5"/>
                        </a:solidFill>
                        <a:effectLst/>
                        <a:latin typeface="Calibri"/>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rtl="0" fontAlgn="base">
                        <a:lnSpc>
                          <a:spcPts val="1457"/>
                        </a:lnSpc>
                        <a:buNone/>
                      </a:pPr>
                      <a:r>
                        <a:rPr lang="en-GB" sz="1800" b="1" i="0">
                          <a:solidFill>
                            <a:srgbClr val="FFFFFF"/>
                          </a:solidFill>
                          <a:effectLst/>
                          <a:latin typeface="Calibri"/>
                        </a:rPr>
                        <a:t>Project Start Date</a:t>
                      </a:r>
                      <a:r>
                        <a:rPr lang="en-GB" sz="1800" b="0" i="0" dirty="0">
                          <a:solidFill>
                            <a:srgbClr val="FFFFFF"/>
                          </a:solidFill>
                          <a:effectLst/>
                          <a:latin typeface="Calibri"/>
                        </a:rPr>
                        <a:t> </a:t>
                      </a:r>
                      <a:endParaRPr lang="en-GB" sz="1800" b="0" i="0" dirty="0">
                        <a:solidFill>
                          <a:srgbClr val="F5F5F5"/>
                        </a:solidFill>
                        <a:effectLst/>
                        <a:latin typeface="Calibri"/>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rtl="0" fontAlgn="base">
                        <a:lnSpc>
                          <a:spcPts val="1457"/>
                        </a:lnSpc>
                        <a:buNone/>
                      </a:pPr>
                      <a:r>
                        <a:rPr lang="en-GB" sz="1800" b="1" i="0">
                          <a:solidFill>
                            <a:srgbClr val="FFFFFF"/>
                          </a:solidFill>
                          <a:effectLst/>
                          <a:latin typeface="Calibri"/>
                        </a:rPr>
                        <a:t>Project End Date</a:t>
                      </a:r>
                      <a:r>
                        <a:rPr lang="en-GB" sz="1800" b="0" i="0" dirty="0">
                          <a:solidFill>
                            <a:srgbClr val="FFFFFF"/>
                          </a:solidFill>
                          <a:effectLst/>
                          <a:latin typeface="Calibri"/>
                        </a:rPr>
                        <a:t> </a:t>
                      </a:r>
                      <a:endParaRPr lang="en-GB" sz="1800" b="0" i="0" dirty="0">
                        <a:solidFill>
                          <a:srgbClr val="F5F5F5"/>
                        </a:solidFill>
                        <a:effectLst/>
                        <a:latin typeface="Calibri"/>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331606283"/>
                  </a:ext>
                </a:extLst>
              </a:tr>
              <a:tr h="622386">
                <a:tc>
                  <a:txBody>
                    <a:bodyPr/>
                    <a:lstStyle/>
                    <a:p>
                      <a:pPr algn="ctr" rtl="0" fontAlgn="base">
                        <a:lnSpc>
                          <a:spcPts val="1457"/>
                        </a:lnSpc>
                        <a:buNone/>
                      </a:pPr>
                      <a:r>
                        <a:rPr lang="en-GB" sz="1800" b="0" i="0" u="none">
                          <a:solidFill>
                            <a:schemeClr val="tx1"/>
                          </a:solidFill>
                          <a:effectLst/>
                          <a:latin typeface="Calibri"/>
                        </a:rPr>
                        <a:t>Friday 26</a:t>
                      </a:r>
                      <a:r>
                        <a:rPr lang="en-GB" sz="1800" b="0" i="0" u="none" baseline="30000">
                          <a:solidFill>
                            <a:schemeClr val="tx1"/>
                          </a:solidFill>
                          <a:effectLst/>
                          <a:latin typeface="Calibri"/>
                        </a:rPr>
                        <a:t>th</a:t>
                      </a:r>
                      <a:r>
                        <a:rPr lang="en-GB" sz="1800" b="0" i="0" u="none">
                          <a:solidFill>
                            <a:schemeClr val="tx1"/>
                          </a:solidFill>
                          <a:effectLst/>
                          <a:latin typeface="Calibri"/>
                        </a:rPr>
                        <a:t> June Noon</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457"/>
                        </a:lnSpc>
                        <a:buNone/>
                      </a:pPr>
                      <a:r>
                        <a:rPr lang="en-GB" sz="1800" b="0" i="0" u="none">
                          <a:solidFill>
                            <a:schemeClr val="tx1"/>
                          </a:solidFill>
                          <a:effectLst/>
                          <a:latin typeface="Calibri"/>
                        </a:rPr>
                        <a:t>Mid-July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457"/>
                        </a:lnSpc>
                        <a:buNone/>
                      </a:pPr>
                      <a:r>
                        <a:rPr lang="en-GB" sz="1800" b="0" i="0" u="none">
                          <a:solidFill>
                            <a:schemeClr val="tx1"/>
                          </a:solidFill>
                          <a:effectLst/>
                          <a:latin typeface="Calibri"/>
                        </a:rPr>
                        <a:t>Mid-August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1457"/>
                        </a:lnSpc>
                        <a:buNone/>
                      </a:pPr>
                      <a:r>
                        <a:rPr lang="en-GB" sz="1800" b="0" i="0" u="none" strike="noStrike" noProof="0">
                          <a:solidFill>
                            <a:srgbClr val="000000"/>
                          </a:solidFill>
                          <a:effectLst/>
                          <a:highlight>
                            <a:srgbClr val="FFFFFF"/>
                          </a:highlight>
                          <a:latin typeface="Calibri"/>
                          <a:ea typeface="Calibri"/>
                          <a:cs typeface="Calibri"/>
                        </a:rPr>
                        <a:t>1</a:t>
                      </a:r>
                      <a:r>
                        <a:rPr lang="en-GB" sz="1800" b="0" i="0" u="none" strike="noStrike" baseline="30000" noProof="0">
                          <a:solidFill>
                            <a:srgbClr val="000000"/>
                          </a:solidFill>
                          <a:effectLst/>
                          <a:highlight>
                            <a:srgbClr val="FFFFFF"/>
                          </a:highlight>
                          <a:latin typeface="Calibri"/>
                          <a:ea typeface="Calibri"/>
                          <a:cs typeface="Calibri"/>
                        </a:rPr>
                        <a:t>st </a:t>
                      </a:r>
                      <a:r>
                        <a:rPr lang="en-GB" sz="1800" b="0" i="0" u="none">
                          <a:solidFill>
                            <a:schemeClr val="tx1"/>
                          </a:solidFill>
                          <a:effectLst/>
                          <a:latin typeface="Calibri"/>
                        </a:rPr>
                        <a:t>October 2026</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457"/>
                        </a:lnSpc>
                        <a:buNone/>
                      </a:pPr>
                      <a:r>
                        <a:rPr lang="en-GB" sz="1800" b="0" i="0" u="none">
                          <a:solidFill>
                            <a:schemeClr val="tx1"/>
                          </a:solidFill>
                          <a:effectLst/>
                          <a:latin typeface="Calibri"/>
                        </a:rPr>
                        <a:t>30</a:t>
                      </a:r>
                      <a:r>
                        <a:rPr lang="en-GB" sz="1800" b="0" i="0" u="none" baseline="30000">
                          <a:solidFill>
                            <a:schemeClr val="tx1"/>
                          </a:solidFill>
                          <a:effectLst/>
                          <a:latin typeface="Calibri"/>
                        </a:rPr>
                        <a:t>th</a:t>
                      </a:r>
                      <a:r>
                        <a:rPr lang="en-GB" sz="1800" b="0" i="0" u="none">
                          <a:solidFill>
                            <a:schemeClr val="tx1"/>
                          </a:solidFill>
                          <a:effectLst/>
                          <a:latin typeface="Calibri"/>
                        </a:rPr>
                        <a:t> September 2027</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589908"/>
                  </a:ext>
                </a:extLst>
              </a:tr>
            </a:tbl>
          </a:graphicData>
        </a:graphic>
      </p:graphicFrame>
      <p:sp>
        <p:nvSpPr>
          <p:cNvPr id="9" name="Content Placeholder 2">
            <a:extLst>
              <a:ext uri="{FF2B5EF4-FFF2-40B4-BE49-F238E27FC236}">
                <a16:creationId xmlns:a16="http://schemas.microsoft.com/office/drawing/2014/main" id="{207ACECE-E1FC-56C4-8708-5C4DE659D783}"/>
              </a:ext>
            </a:extLst>
          </p:cNvPr>
          <p:cNvSpPr txBox="1">
            <a:spLocks/>
          </p:cNvSpPr>
          <p:nvPr/>
        </p:nvSpPr>
        <p:spPr>
          <a:xfrm>
            <a:off x="457200" y="1600200"/>
            <a:ext cx="8229600" cy="4525963"/>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a:latin typeface="Calibri"/>
                <a:ea typeface="Calibri"/>
                <a:cs typeface="Calibri"/>
              </a:rPr>
              <a:t>We opened for applications on June 1st and will close midday June 26th.</a:t>
            </a:r>
            <a:endParaRPr lang="en-US" sz="1800">
              <a:latin typeface="Calibri"/>
              <a:ea typeface="Calibri"/>
              <a:cs typeface="Calibri"/>
            </a:endParaRPr>
          </a:p>
          <a:p>
            <a:r>
              <a:rPr lang="en-GB" sz="1800">
                <a:latin typeface="Calibri"/>
                <a:ea typeface="Calibri"/>
                <a:cs typeface="Calibri"/>
              </a:rPr>
              <a:t>Please note that the dates below are provisional and may change if any unforeseen delays arise.</a:t>
            </a:r>
          </a:p>
          <a:p>
            <a:pPr marL="0" indent="0">
              <a:buNone/>
            </a:pPr>
            <a:endParaRPr lang="en-GB" sz="1800">
              <a:ea typeface="Calibri"/>
              <a:cs typeface="Calibri"/>
            </a:endParaRPr>
          </a:p>
          <a:p>
            <a:pPr>
              <a:buFont typeface="Arial" panose="020B0604020202020204" pitchFamily="34" charset="0"/>
              <a:buChar char="•"/>
            </a:pPr>
            <a:endParaRPr lang="en-GB" sz="1800">
              <a:ea typeface="Calibri"/>
              <a:cs typeface="Calibri"/>
            </a:endParaRPr>
          </a:p>
          <a:p>
            <a:pPr marL="457200" lvl="1" indent="0">
              <a:buNone/>
            </a:pPr>
            <a:endParaRPr lang="en-GB">
              <a:ea typeface="Calibri"/>
              <a:cs typeface="Calibri"/>
            </a:endParaRPr>
          </a:p>
        </p:txBody>
      </p:sp>
      <p:sp>
        <p:nvSpPr>
          <p:cNvPr id="8" name="Title 1">
            <a:extLst>
              <a:ext uri="{FF2B5EF4-FFF2-40B4-BE49-F238E27FC236}">
                <a16:creationId xmlns:a16="http://schemas.microsoft.com/office/drawing/2014/main" id="{12D06740-603C-8EF1-F9B8-73230FDD7FAF}"/>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t>Application Timeline</a:t>
            </a:r>
            <a:endParaRPr lang="en-US"/>
          </a:p>
        </p:txBody>
      </p:sp>
    </p:spTree>
    <p:extLst>
      <p:ext uri="{BB962C8B-B14F-4D97-AF65-F5344CB8AC3E}">
        <p14:creationId xmlns:p14="http://schemas.microsoft.com/office/powerpoint/2010/main" val="2114604941"/>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5FD99-B8F7-8926-E4EE-6701C1C82ABF}"/>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67AE2826-2725-424F-CDCC-983DBAAFA288}"/>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090E2B53-3BEE-FAA6-D209-C545EC9951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Content Placeholder 2">
            <a:extLst>
              <a:ext uri="{FF2B5EF4-FFF2-40B4-BE49-F238E27FC236}">
                <a16:creationId xmlns:a16="http://schemas.microsoft.com/office/drawing/2014/main" id="{117F1005-8B98-ABFC-0A4B-350B67AF07A2}"/>
              </a:ext>
            </a:extLst>
          </p:cNvPr>
          <p:cNvSpPr txBox="1">
            <a:spLocks/>
          </p:cNvSpPr>
          <p:nvPr/>
        </p:nvSpPr>
        <p:spPr>
          <a:xfrm>
            <a:off x="609600" y="17526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18" name="Content Placeholder 2">
            <a:extLst>
              <a:ext uri="{FF2B5EF4-FFF2-40B4-BE49-F238E27FC236}">
                <a16:creationId xmlns:a16="http://schemas.microsoft.com/office/drawing/2014/main" id="{CC4AF910-2C60-8D9D-E71A-1AA0586E5A9E}"/>
              </a:ext>
            </a:extLst>
          </p:cNvPr>
          <p:cNvSpPr txBox="1">
            <a:spLocks/>
          </p:cNvSpPr>
          <p:nvPr/>
        </p:nvSpPr>
        <p:spPr>
          <a:xfrm>
            <a:off x="457200" y="1600200"/>
            <a:ext cx="8229600" cy="4525963"/>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a:t>Theme: Applicants </a:t>
            </a:r>
            <a:r>
              <a:rPr lang="en-GB" sz="1800" b="1" dirty="0"/>
              <a:t>MUST</a:t>
            </a:r>
            <a:r>
              <a:rPr lang="en-GB" sz="1800" dirty="0"/>
              <a:t> select at least 1 theme (select all that apply).  </a:t>
            </a:r>
          </a:p>
          <a:p>
            <a:endParaRPr lang="en-GB" sz="1800" dirty="0"/>
          </a:p>
          <a:p>
            <a:r>
              <a:rPr lang="en-GB" sz="1800" dirty="0"/>
              <a:t>Priorities: Applicants </a:t>
            </a:r>
            <a:r>
              <a:rPr lang="en-GB" sz="1800" b="1" dirty="0"/>
              <a:t>MUST</a:t>
            </a:r>
            <a:r>
              <a:rPr lang="en-GB" sz="1800" dirty="0"/>
              <a:t> select at least 1 priority (select all that apply).  </a:t>
            </a:r>
          </a:p>
          <a:p>
            <a:endParaRPr lang="en-GB" sz="1800" dirty="0"/>
          </a:p>
          <a:p>
            <a:r>
              <a:rPr lang="en-GB" sz="1800" dirty="0"/>
              <a:t>Approaches:  Select only those applicable (this is not a requirement for funding).</a:t>
            </a:r>
          </a:p>
          <a:p>
            <a:endParaRPr lang="en-GB" sz="1800" dirty="0"/>
          </a:p>
          <a:p>
            <a:r>
              <a:rPr lang="en-GB" sz="1800" dirty="0"/>
              <a:t>How will your project contribute to the priorities you have selected above? </a:t>
            </a:r>
          </a:p>
          <a:p>
            <a:pPr lvl="1">
              <a:lnSpc>
                <a:spcPct val="80000"/>
              </a:lnSpc>
            </a:pPr>
            <a:r>
              <a:rPr lang="en-GB" sz="1800"/>
              <a:t>How will the project break down barriers or reduce risk factors? </a:t>
            </a:r>
            <a:endParaRPr lang="en-GB" sz="1800">
              <a:ea typeface="Calibri"/>
              <a:cs typeface="Calibri"/>
            </a:endParaRPr>
          </a:p>
          <a:p>
            <a:pPr lvl="1">
              <a:lnSpc>
                <a:spcPct val="80000"/>
              </a:lnSpc>
            </a:pPr>
            <a:r>
              <a:rPr lang="en-GB" sz="1800"/>
              <a:t>How will it help victims to recover from crime? </a:t>
            </a:r>
            <a:endParaRPr lang="en-GB" sz="1800">
              <a:ea typeface="Calibri"/>
              <a:cs typeface="Calibri"/>
            </a:endParaRPr>
          </a:p>
          <a:p>
            <a:pPr lvl="1">
              <a:lnSpc>
                <a:spcPct val="80000"/>
              </a:lnSpc>
            </a:pPr>
            <a:r>
              <a:rPr lang="en-GB" sz="1800"/>
              <a:t>How will it reduce the likelihood of groups becoming victims of crime? </a:t>
            </a:r>
            <a:endParaRPr lang="en-GB" sz="1800">
              <a:ea typeface="Calibri"/>
              <a:cs typeface="Calibri"/>
            </a:endParaRPr>
          </a:p>
          <a:p>
            <a:pPr lvl="1">
              <a:lnSpc>
                <a:spcPct val="80000"/>
              </a:lnSpc>
            </a:pPr>
            <a:r>
              <a:rPr lang="en-GB" sz="1800"/>
              <a:t>How will it divert groups away from involvement in crime? </a:t>
            </a:r>
            <a:endParaRPr lang="en-GB" sz="1800">
              <a:ea typeface="Calibri"/>
              <a:cs typeface="Calibri"/>
            </a:endParaRPr>
          </a:p>
          <a:p>
            <a:pPr marL="457200" lvl="1" indent="0">
              <a:buFont typeface="Arial" panose="020B0604020202020204" pitchFamily="34" charset="0"/>
              <a:buNone/>
            </a:pPr>
            <a:endParaRPr lang="en-GB" dirty="0"/>
          </a:p>
        </p:txBody>
      </p:sp>
      <p:sp>
        <p:nvSpPr>
          <p:cNvPr id="5" name="Title 1">
            <a:extLst>
              <a:ext uri="{FF2B5EF4-FFF2-40B4-BE49-F238E27FC236}">
                <a16:creationId xmlns:a16="http://schemas.microsoft.com/office/drawing/2014/main" id="{BB1150FD-CF9F-3635-CA53-D4A4F4EC271E}"/>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t>Themes, Priorities and Approaches</a:t>
            </a:r>
            <a:endParaRPr lang="en-US"/>
          </a:p>
        </p:txBody>
      </p:sp>
    </p:spTree>
    <p:extLst>
      <p:ext uri="{BB962C8B-B14F-4D97-AF65-F5344CB8AC3E}">
        <p14:creationId xmlns:p14="http://schemas.microsoft.com/office/powerpoint/2010/main" val="3161048591"/>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C7982-3123-6A78-6D27-BADA67EE7636}"/>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A7DD95DF-EB8D-54D9-B387-ECF981F90844}"/>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383B63AE-6A9E-BD40-7BD9-EE2BB16781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2" name="Title 1">
            <a:extLst>
              <a:ext uri="{FF2B5EF4-FFF2-40B4-BE49-F238E27FC236}">
                <a16:creationId xmlns:a16="http://schemas.microsoft.com/office/drawing/2014/main" id="{628F1463-6F37-B705-79B6-E7E227218C2A}"/>
              </a:ext>
            </a:extLst>
          </p:cNvPr>
          <p:cNvSpPr txBox="1">
            <a:spLocks/>
          </p:cNvSpPr>
          <p:nvPr/>
        </p:nvSpPr>
        <p:spPr>
          <a:xfrm>
            <a:off x="457200" y="274638"/>
            <a:ext cx="8229600" cy="1143000"/>
          </a:xfrm>
          <a:prstGeom prst="rect">
            <a:avLst/>
          </a:prstGeom>
        </p:spPr>
        <p:txBody>
          <a:bodyPr lIns="91440" tIns="45720" rIns="91440" bIns="4572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t>Session Overview</a:t>
            </a:r>
            <a:endParaRPr lang="en-GB" sz="2800" b="1">
              <a:ea typeface="Calibri"/>
              <a:cs typeface="Calibri"/>
            </a:endParaRPr>
          </a:p>
        </p:txBody>
      </p:sp>
      <p:sp>
        <p:nvSpPr>
          <p:cNvPr id="3" name="Content Placeholder 2">
            <a:extLst>
              <a:ext uri="{FF2B5EF4-FFF2-40B4-BE49-F238E27FC236}">
                <a16:creationId xmlns:a16="http://schemas.microsoft.com/office/drawing/2014/main" id="{DA5EE7E0-5A0D-A1AD-E6C2-157127654746}"/>
              </a:ext>
            </a:extLst>
          </p:cNvPr>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b="1" dirty="0"/>
              <a:t>Outcomes:</a:t>
            </a:r>
            <a:r>
              <a:rPr lang="en-GB" sz="1800" dirty="0"/>
              <a:t> </a:t>
            </a:r>
          </a:p>
          <a:p>
            <a:pPr marL="514350" indent="-514350">
              <a:buFont typeface="+mj-lt"/>
              <a:buAutoNum type="arabicPeriod"/>
            </a:pPr>
            <a:r>
              <a:rPr lang="en-GB" sz="1800" dirty="0"/>
              <a:t>To introduce the VRU Community Grants Scheme </a:t>
            </a:r>
          </a:p>
          <a:p>
            <a:pPr marL="514350" indent="-514350">
              <a:buFont typeface="+mj-lt"/>
              <a:buAutoNum type="arabicPeriod"/>
            </a:pPr>
            <a:r>
              <a:rPr lang="en-GB" sz="1800" dirty="0"/>
              <a:t>To increase understanding of the application process and scheme requirements </a:t>
            </a:r>
          </a:p>
          <a:p>
            <a:pPr marL="514350" indent="-514350">
              <a:buFont typeface="+mj-lt"/>
              <a:buAutoNum type="arabicPeriod"/>
            </a:pPr>
            <a:endParaRPr lang="en-GB" sz="1800" dirty="0"/>
          </a:p>
          <a:p>
            <a:pPr marL="0" indent="0">
              <a:buFont typeface="Arial" panose="020B0604020202020204" pitchFamily="34" charset="0"/>
              <a:buNone/>
            </a:pPr>
            <a:r>
              <a:rPr lang="en-GB" sz="1800" b="1" dirty="0"/>
              <a:t>Session Structure </a:t>
            </a:r>
          </a:p>
          <a:p>
            <a:pPr marL="514350" indent="-514350">
              <a:buFont typeface="+mj-lt"/>
              <a:buAutoNum type="arabicPeriod"/>
            </a:pPr>
            <a:r>
              <a:rPr lang="en-GB" sz="1800" dirty="0"/>
              <a:t>Introduction to the VRU and SYMCA </a:t>
            </a:r>
          </a:p>
          <a:p>
            <a:pPr marL="514350" indent="-514350">
              <a:buFont typeface="+mj-lt"/>
              <a:buAutoNum type="arabicPeriod"/>
            </a:pPr>
            <a:r>
              <a:rPr lang="en-GB" sz="1800" dirty="0"/>
              <a:t>Scheme Overview </a:t>
            </a:r>
          </a:p>
          <a:p>
            <a:pPr marL="514350" indent="-514350">
              <a:buFont typeface="+mj-lt"/>
              <a:buAutoNum type="arabicPeriod"/>
            </a:pPr>
            <a:r>
              <a:rPr lang="en-GB" sz="1800" dirty="0"/>
              <a:t>Application Process </a:t>
            </a:r>
          </a:p>
          <a:p>
            <a:pPr marL="514350" indent="-514350">
              <a:buFont typeface="+mj-lt"/>
              <a:buAutoNum type="arabicPeriod"/>
            </a:pPr>
            <a:r>
              <a:rPr lang="en-GB" sz="1800" dirty="0"/>
              <a:t>Common Errors and Top Tips </a:t>
            </a:r>
          </a:p>
          <a:p>
            <a:pPr marL="514350" indent="-514350">
              <a:buFont typeface="+mj-lt"/>
              <a:buAutoNum type="arabicPeriod"/>
            </a:pPr>
            <a:r>
              <a:rPr lang="en-GB" sz="1800" dirty="0"/>
              <a:t>Q&amp;A </a:t>
            </a:r>
          </a:p>
          <a:p>
            <a:pPr marL="514350" indent="-514350">
              <a:buFont typeface="+mj-lt"/>
              <a:buAutoNum type="arabicPeriod"/>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418463811"/>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9DD46-6D3E-ED90-E384-18501E43DCC6}"/>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98FB46A6-A895-0B7F-2C98-3DABEE1DF0F3}"/>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7B8C7AF7-661C-A408-6CB1-05623222442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Content Placeholder 2">
            <a:extLst>
              <a:ext uri="{FF2B5EF4-FFF2-40B4-BE49-F238E27FC236}">
                <a16:creationId xmlns:a16="http://schemas.microsoft.com/office/drawing/2014/main" id="{CDC7EEC7-3D41-90BF-7EDA-D480610BC9A6}"/>
              </a:ext>
            </a:extLst>
          </p:cNvPr>
          <p:cNvSpPr txBox="1">
            <a:spLocks/>
          </p:cNvSpPr>
          <p:nvPr/>
        </p:nvSpPr>
        <p:spPr>
          <a:xfrm>
            <a:off x="609600" y="17526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16" name="Content Placeholder 2">
            <a:extLst>
              <a:ext uri="{FF2B5EF4-FFF2-40B4-BE49-F238E27FC236}">
                <a16:creationId xmlns:a16="http://schemas.microsoft.com/office/drawing/2014/main" id="{FD0B8310-7C23-E7FE-4E42-E4A9C3BAEFDF}"/>
              </a:ext>
            </a:extLst>
          </p:cNvPr>
          <p:cNvSpPr txBox="1">
            <a:spLocks/>
          </p:cNvSpPr>
          <p:nvPr/>
        </p:nvSpPr>
        <p:spPr>
          <a:xfrm>
            <a:off x="457200" y="1600200"/>
            <a:ext cx="8229600" cy="4525963"/>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a:t>What activities are you proposing to deliver using the grant?</a:t>
            </a:r>
          </a:p>
          <a:p>
            <a:pPr lvl="1"/>
            <a:r>
              <a:rPr lang="en-GB" sz="1800" dirty="0"/>
              <a:t>What are the project aims and objectives?  (Q5)</a:t>
            </a:r>
          </a:p>
          <a:p>
            <a:pPr lvl="1"/>
            <a:r>
              <a:rPr lang="en-GB" sz="1800" dirty="0"/>
              <a:t>Who will benefit from the project (age, gender, ward, etc.) and how will they be </a:t>
            </a:r>
            <a:r>
              <a:rPr lang="en-GB" sz="1800"/>
              <a:t>identified, recruited and engaged? </a:t>
            </a:r>
            <a:endParaRPr lang="en-GB" sz="1800">
              <a:ea typeface="Calibri"/>
              <a:cs typeface="Calibri"/>
            </a:endParaRPr>
          </a:p>
          <a:p>
            <a:pPr lvl="1"/>
            <a:r>
              <a:rPr lang="en-GB" sz="1800" dirty="0"/>
              <a:t>What activities will be delivered using the grant?   (Q8)</a:t>
            </a:r>
          </a:p>
          <a:p>
            <a:pPr lvl="1"/>
            <a:r>
              <a:rPr lang="en-GB" sz="1800" dirty="0"/>
              <a:t>How is the activity or initiative different to, or in addition to, what already exists? (Q6)</a:t>
            </a:r>
          </a:p>
          <a:p>
            <a:pPr marL="457200" lvl="1" indent="0">
              <a:buFont typeface="Arial" panose="020B0604020202020204" pitchFamily="34" charset="0"/>
              <a:buNone/>
            </a:pPr>
            <a:endParaRPr lang="en-GB" sz="1800" dirty="0"/>
          </a:p>
          <a:p>
            <a:r>
              <a:rPr lang="en-GB" sz="1800" dirty="0"/>
              <a:t>Specify anticipated number of beneficiaries </a:t>
            </a:r>
          </a:p>
          <a:p>
            <a:pPr marL="0" indent="0">
              <a:buFont typeface="Arial" panose="020B0604020202020204" pitchFamily="34" charset="0"/>
              <a:buNone/>
            </a:pPr>
            <a:endParaRPr lang="en-GB" sz="1800" dirty="0"/>
          </a:p>
          <a:p>
            <a:r>
              <a:rPr lang="en-GB" sz="1800" dirty="0"/>
              <a:t>Specify number of sessions (where applicable) </a:t>
            </a:r>
          </a:p>
        </p:txBody>
      </p:sp>
      <p:sp>
        <p:nvSpPr>
          <p:cNvPr id="5" name="Title 1">
            <a:extLst>
              <a:ext uri="{FF2B5EF4-FFF2-40B4-BE49-F238E27FC236}">
                <a16:creationId xmlns:a16="http://schemas.microsoft.com/office/drawing/2014/main" id="{4D3F91AB-8374-5F34-7A3D-7D809E0EE32E}"/>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t>About the Project</a:t>
            </a:r>
            <a:endParaRPr lang="en-US"/>
          </a:p>
        </p:txBody>
      </p:sp>
    </p:spTree>
    <p:extLst>
      <p:ext uri="{BB962C8B-B14F-4D97-AF65-F5344CB8AC3E}">
        <p14:creationId xmlns:p14="http://schemas.microsoft.com/office/powerpoint/2010/main" val="3225428871"/>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56C79-3E77-4521-3AD3-FAC7BDB14CF5}"/>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746C8B51-CD34-1BD8-4864-DC4E53769ABF}"/>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A185818A-BBFC-DD28-B258-08CFB25172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Content Placeholder 2">
            <a:extLst>
              <a:ext uri="{FF2B5EF4-FFF2-40B4-BE49-F238E27FC236}">
                <a16:creationId xmlns:a16="http://schemas.microsoft.com/office/drawing/2014/main" id="{F07A61AB-6FC4-4287-1B44-9FA8D3A59255}"/>
              </a:ext>
            </a:extLst>
          </p:cNvPr>
          <p:cNvSpPr txBox="1">
            <a:spLocks/>
          </p:cNvSpPr>
          <p:nvPr/>
        </p:nvSpPr>
        <p:spPr>
          <a:xfrm>
            <a:off x="609600" y="17526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15" name="Content Placeholder 2">
            <a:extLst>
              <a:ext uri="{FF2B5EF4-FFF2-40B4-BE49-F238E27FC236}">
                <a16:creationId xmlns:a16="http://schemas.microsoft.com/office/drawing/2014/main" id="{FCC240EB-89AD-8794-585D-C74BC1E22E8F}"/>
              </a:ext>
            </a:extLst>
          </p:cNvPr>
          <p:cNvSpPr txBox="1">
            <a:spLocks/>
          </p:cNvSpPr>
          <p:nvPr/>
        </p:nvSpPr>
        <p:spPr>
          <a:xfrm>
            <a:off x="457200" y="1600200"/>
            <a:ext cx="8229600" cy="4525963"/>
          </a:xfrm>
          <a:prstGeom prst="rect">
            <a:avLst/>
          </a:prstGeom>
        </p:spPr>
        <p:txBody>
          <a:bodyPr lIns="91440" tIns="45720" rIns="91440" bIns="45720" anchor="t">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a:t>How do you know it's needed? How has the need been identified?  (Q7)</a:t>
            </a:r>
          </a:p>
          <a:p>
            <a:pPr lvl="1"/>
            <a:r>
              <a:rPr lang="en-GB" sz="1800" dirty="0"/>
              <a:t>Consultation with the public or service users </a:t>
            </a:r>
          </a:p>
          <a:p>
            <a:pPr lvl="1"/>
            <a:r>
              <a:rPr lang="en-GB" sz="1800" dirty="0"/>
              <a:t>Previous experience or local knowledge</a:t>
            </a:r>
          </a:p>
          <a:p>
            <a:pPr lvl="1">
              <a:defRPr/>
            </a:pPr>
            <a:r>
              <a:rPr lang="en-GB" sz="1800" dirty="0">
                <a:solidFill>
                  <a:prstClr val="black"/>
                </a:solidFill>
              </a:rPr>
              <a:t>Reviewed </a:t>
            </a:r>
            <a:r>
              <a:rPr lang="en-GB" sz="1800" dirty="0">
                <a:solidFill>
                  <a:prstClr val="black"/>
                </a:solidFill>
                <a:hlinkClick r:id="rId4"/>
              </a:rPr>
              <a:t>Area/Ward Profiles </a:t>
            </a:r>
            <a:r>
              <a:rPr lang="en-GB" sz="1800" dirty="0">
                <a:solidFill>
                  <a:prstClr val="black"/>
                </a:solidFill>
              </a:rPr>
              <a:t>or </a:t>
            </a:r>
            <a:r>
              <a:rPr lang="en-GB" sz="1800" dirty="0">
                <a:solidFill>
                  <a:prstClr val="black"/>
                </a:solidFill>
                <a:hlinkClick r:id="rId5"/>
              </a:rPr>
              <a:t>JSNA</a:t>
            </a:r>
            <a:r>
              <a:rPr lang="en-GB" sz="1800" dirty="0">
                <a:solidFill>
                  <a:prstClr val="black"/>
                </a:solidFill>
              </a:rPr>
              <a:t> </a:t>
            </a:r>
          </a:p>
          <a:p>
            <a:pPr lvl="1"/>
            <a:r>
              <a:rPr lang="en-GB" sz="1800" dirty="0"/>
              <a:t>Reviewed crime data: </a:t>
            </a:r>
            <a:r>
              <a:rPr lang="en-GB" sz="1800" dirty="0">
                <a:hlinkClick r:id="rId6"/>
              </a:rPr>
              <a:t>SYP website</a:t>
            </a:r>
            <a:endParaRPr lang="en-GB" sz="1800" dirty="0"/>
          </a:p>
          <a:p>
            <a:pPr marL="457200" lvl="1" indent="0">
              <a:buFont typeface="Arial" panose="020B0604020202020204" pitchFamily="34" charset="0"/>
              <a:buNone/>
            </a:pPr>
            <a:endParaRPr lang="en-GB" sz="1800" dirty="0"/>
          </a:p>
          <a:p>
            <a:r>
              <a:rPr lang="en-GB" sz="1800" dirty="0"/>
              <a:t>How will your proposed project address this need? Why is it the right approach to use?</a:t>
            </a:r>
          </a:p>
          <a:p>
            <a:pPr lvl="1"/>
            <a:r>
              <a:rPr lang="en-GB" sz="1800" dirty="0"/>
              <a:t>How do you know it will be effective? </a:t>
            </a:r>
          </a:p>
          <a:p>
            <a:pPr lvl="1"/>
            <a:r>
              <a:rPr lang="en-GB" sz="1800" dirty="0"/>
              <a:t>How do you know it will work? </a:t>
            </a:r>
          </a:p>
          <a:p>
            <a:pPr lvl="1"/>
            <a:r>
              <a:rPr lang="en-GB" sz="1800">
                <a:ea typeface="Calibri"/>
                <a:cs typeface="Calibri"/>
              </a:rPr>
              <a:t>Have you got evidence to show that this type of intervention has worked before?</a:t>
            </a:r>
            <a:endParaRPr lang="en-GB" sz="1800" dirty="0">
              <a:ea typeface="Calibri"/>
              <a:cs typeface="Calibri"/>
            </a:endParaRPr>
          </a:p>
          <a:p>
            <a:pPr lvl="1"/>
            <a:endParaRPr lang="en-GB" sz="1800" dirty="0">
              <a:ea typeface="Calibri"/>
              <a:cs typeface="Calibri"/>
            </a:endParaRPr>
          </a:p>
          <a:p>
            <a:pPr marL="457200" lvl="1" indent="0">
              <a:buNone/>
            </a:pPr>
            <a:r>
              <a:rPr lang="en-GB" sz="1800">
                <a:ea typeface="Calibri"/>
                <a:cs typeface="Calibri"/>
              </a:rPr>
              <a:t>Please refer to the YEF Toolkit for a breakdown of proven methodologies </a:t>
            </a:r>
            <a:r>
              <a:rPr lang="en-GB" sz="1800" u="sng" dirty="0">
                <a:ea typeface="Calibri"/>
                <a:cs typeface="Calibri"/>
                <a:hlinkClick r:id="rId7"/>
              </a:rPr>
              <a:t>Youth Endowment Fund Toolkit</a:t>
            </a:r>
            <a:endParaRPr lang="en-GB" sz="1800" dirty="0">
              <a:ea typeface="Calibri"/>
              <a:cs typeface="Calibri"/>
            </a:endParaRPr>
          </a:p>
          <a:p>
            <a:pPr lvl="1"/>
            <a:endParaRPr lang="en-GB" sz="1800" dirty="0">
              <a:ea typeface="Calibri"/>
              <a:cs typeface="Calibri"/>
            </a:endParaRPr>
          </a:p>
        </p:txBody>
      </p:sp>
      <p:sp>
        <p:nvSpPr>
          <p:cNvPr id="5" name="Title 1">
            <a:extLst>
              <a:ext uri="{FF2B5EF4-FFF2-40B4-BE49-F238E27FC236}">
                <a16:creationId xmlns:a16="http://schemas.microsoft.com/office/drawing/2014/main" id="{0C3C948B-59CA-6043-BC0C-BFEC6C7D725A}"/>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t>Project Need:  Why is this project </a:t>
            </a:r>
            <a:endParaRPr lang="en-US"/>
          </a:p>
          <a:p>
            <a:r>
              <a:rPr lang="en-GB" sz="2800" b="1"/>
              <a:t>needed?</a:t>
            </a:r>
            <a:endParaRPr lang="en-US">
              <a:ea typeface="Calibri"/>
              <a:cs typeface="Calibri"/>
            </a:endParaRPr>
          </a:p>
        </p:txBody>
      </p:sp>
    </p:spTree>
    <p:extLst>
      <p:ext uri="{BB962C8B-B14F-4D97-AF65-F5344CB8AC3E}">
        <p14:creationId xmlns:p14="http://schemas.microsoft.com/office/powerpoint/2010/main" val="4185709241"/>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15CA4-4365-323E-4A8E-D2ABB0DD3253}"/>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6387669A-66BD-36F0-C64B-4362B3322350}"/>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FE0371B8-4E5D-36BA-09C0-63FCB495BC9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Content Placeholder 2">
            <a:extLst>
              <a:ext uri="{FF2B5EF4-FFF2-40B4-BE49-F238E27FC236}">
                <a16:creationId xmlns:a16="http://schemas.microsoft.com/office/drawing/2014/main" id="{40C2C46B-1FF0-FFB3-23B7-F73EE3B22CEF}"/>
              </a:ext>
            </a:extLst>
          </p:cNvPr>
          <p:cNvSpPr txBox="1">
            <a:spLocks/>
          </p:cNvSpPr>
          <p:nvPr/>
        </p:nvSpPr>
        <p:spPr>
          <a:xfrm>
            <a:off x="609600" y="17526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14" name="Content Placeholder 2">
            <a:extLst>
              <a:ext uri="{FF2B5EF4-FFF2-40B4-BE49-F238E27FC236}">
                <a16:creationId xmlns:a16="http://schemas.microsoft.com/office/drawing/2014/main" id="{9EA56CED-225D-9088-1EC2-DB4DF98AF8F1}"/>
              </a:ext>
            </a:extLst>
          </p:cNvPr>
          <p:cNvSpPr txBox="1">
            <a:spLocks/>
          </p:cNvSpPr>
          <p:nvPr/>
        </p:nvSpPr>
        <p:spPr>
          <a:xfrm>
            <a:off x="457200" y="1600200"/>
            <a:ext cx="8229600" cy="4525963"/>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a:t>How will you work in partnership with South Yorkshire Police, the public sector and/or other organisations to deliver this project? (Q9)</a:t>
            </a:r>
          </a:p>
          <a:p>
            <a:pPr lvl="1"/>
            <a:r>
              <a:rPr lang="en-GB" sz="1800" dirty="0"/>
              <a:t>Referrals into the project or onto other provision </a:t>
            </a:r>
          </a:p>
          <a:p>
            <a:pPr lvl="1"/>
            <a:r>
              <a:rPr lang="en-GB" sz="1800"/>
              <a:t>How will you join up working arrangements and what do you already have in place? </a:t>
            </a:r>
            <a:endParaRPr lang="en-GB" sz="1800" dirty="0">
              <a:ea typeface="Calibri"/>
              <a:cs typeface="Calibri"/>
            </a:endParaRPr>
          </a:p>
          <a:p>
            <a:pPr lvl="1"/>
            <a:r>
              <a:rPr lang="en-GB" sz="1800" dirty="0"/>
              <a:t>Joined up working arrangements </a:t>
            </a:r>
          </a:p>
          <a:p>
            <a:pPr lvl="1"/>
            <a:r>
              <a:rPr lang="en-GB" sz="1800" dirty="0"/>
              <a:t>Delivery of specialist subjects or sessions </a:t>
            </a:r>
          </a:p>
          <a:p>
            <a:pPr marL="457200" lvl="1" indent="0">
              <a:buFont typeface="Arial" panose="020B0604020202020204" pitchFamily="34" charset="0"/>
              <a:buNone/>
            </a:pPr>
            <a:endParaRPr lang="en-GB" sz="1800" dirty="0"/>
          </a:p>
          <a:p>
            <a:r>
              <a:rPr lang="en-GB" sz="1800" dirty="0"/>
              <a:t>What organisations do you plan to work with and what is their role? </a:t>
            </a:r>
          </a:p>
          <a:p>
            <a:pPr lvl="1"/>
            <a:r>
              <a:rPr lang="en-GB" sz="1800"/>
              <a:t>Name the organisations / institutions</a:t>
            </a:r>
            <a:endParaRPr lang="en-GB" sz="1800">
              <a:ea typeface="Calibri"/>
              <a:cs typeface="Calibri"/>
            </a:endParaRPr>
          </a:p>
          <a:p>
            <a:pPr lvl="1"/>
            <a:r>
              <a:rPr lang="en-GB" sz="1800"/>
              <a:t>Describe their role and / or contribution</a:t>
            </a:r>
            <a:endParaRPr lang="en-GB" sz="1800">
              <a:ea typeface="Calibri"/>
              <a:cs typeface="Calibri"/>
            </a:endParaRPr>
          </a:p>
          <a:p>
            <a:pPr lvl="1"/>
            <a:r>
              <a:rPr lang="en-GB" sz="1800" dirty="0"/>
              <a:t>Have they been contacted and agreed to support the project? </a:t>
            </a:r>
          </a:p>
        </p:txBody>
      </p:sp>
      <p:sp>
        <p:nvSpPr>
          <p:cNvPr id="5" name="Title 1">
            <a:extLst>
              <a:ext uri="{FF2B5EF4-FFF2-40B4-BE49-F238E27FC236}">
                <a16:creationId xmlns:a16="http://schemas.microsoft.com/office/drawing/2014/main" id="{AE8BB1BB-3EBF-CEB1-31E4-1ADDCF9762C7}"/>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t>Partnership Working</a:t>
            </a:r>
            <a:endParaRPr lang="en-US"/>
          </a:p>
        </p:txBody>
      </p:sp>
    </p:spTree>
    <p:extLst>
      <p:ext uri="{BB962C8B-B14F-4D97-AF65-F5344CB8AC3E}">
        <p14:creationId xmlns:p14="http://schemas.microsoft.com/office/powerpoint/2010/main" val="3664455755"/>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4250F-A8A2-B55B-1D59-3F18DCA4BBAA}"/>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1907C7B3-50BA-42D3-F9EB-271580389DF2}"/>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5EA49463-618A-DF7D-4341-D32301437DA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13" name="Content Placeholder 2">
            <a:extLst>
              <a:ext uri="{FF2B5EF4-FFF2-40B4-BE49-F238E27FC236}">
                <a16:creationId xmlns:a16="http://schemas.microsoft.com/office/drawing/2014/main" id="{F59E6A58-85E9-3300-4E52-5D733D3DB7CF}"/>
              </a:ext>
            </a:extLst>
          </p:cNvPr>
          <p:cNvSpPr txBox="1">
            <a:spLocks/>
          </p:cNvSpPr>
          <p:nvPr/>
        </p:nvSpPr>
        <p:spPr>
          <a:xfrm>
            <a:off x="457200" y="1484784"/>
            <a:ext cx="8229600" cy="4968552"/>
          </a:xfrm>
          <a:prstGeom prst="rect">
            <a:avLst/>
          </a:prstGeom>
        </p:spPr>
        <p:txBody>
          <a:bodyPr lIns="91440" tIns="45720" rIns="91440" bIns="45720" anchor="t">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a:p>
          <a:p>
            <a:pPr>
              <a:defRPr/>
            </a:pPr>
            <a:r>
              <a:rPr lang="en-GB" sz="3300">
                <a:solidFill>
                  <a:prstClr val="black"/>
                </a:solidFill>
              </a:rPr>
              <a:t>Qualitative and quantitative metrics: </a:t>
            </a:r>
            <a:endParaRPr lang="en-GB" sz="3300">
              <a:solidFill>
                <a:prstClr val="black"/>
              </a:solidFill>
              <a:ea typeface="Calibri"/>
              <a:cs typeface="Calibri"/>
            </a:endParaRPr>
          </a:p>
          <a:p>
            <a:pPr lvl="1">
              <a:defRPr/>
            </a:pPr>
            <a:r>
              <a:rPr lang="en-GB" sz="3300" dirty="0">
                <a:solidFill>
                  <a:prstClr val="black"/>
                </a:solidFill>
              </a:rPr>
              <a:t>Quantitative: fixed, number-based, measurable  </a:t>
            </a:r>
          </a:p>
          <a:p>
            <a:pPr lvl="1">
              <a:defRPr/>
            </a:pPr>
            <a:r>
              <a:rPr lang="en-GB" sz="3300" dirty="0">
                <a:solidFill>
                  <a:prstClr val="black"/>
                </a:solidFill>
              </a:rPr>
              <a:t>Qualitative: provides meaning and insight, subjective, text based </a:t>
            </a:r>
            <a:r>
              <a:rPr lang="en-GB" sz="3300">
                <a:solidFill>
                  <a:prstClr val="black"/>
                </a:solidFill>
              </a:rPr>
              <a:t>i.e. Case studies, service user surveys or evaluation groups, feedback sessions.</a:t>
            </a:r>
          </a:p>
          <a:p>
            <a:pPr marL="0" indent="0">
              <a:buNone/>
              <a:defRPr/>
            </a:pPr>
            <a:endParaRPr lang="en-GB" sz="3300" dirty="0">
              <a:solidFill>
                <a:prstClr val="black"/>
              </a:solidFill>
              <a:ea typeface="Calibri"/>
              <a:cs typeface="Calibri"/>
            </a:endParaRPr>
          </a:p>
          <a:p>
            <a:r>
              <a:rPr lang="en-GB" sz="3300" dirty="0"/>
              <a:t>Total number of referrals to support services </a:t>
            </a:r>
          </a:p>
          <a:p>
            <a:r>
              <a:rPr lang="en-GB" sz="3300" dirty="0"/>
              <a:t>Number of referrals broke down by referral source</a:t>
            </a:r>
          </a:p>
          <a:p>
            <a:r>
              <a:rPr lang="en-GB" sz="3300" dirty="0"/>
              <a:t>Number of individuals supported in the time period</a:t>
            </a:r>
            <a:endParaRPr lang="en-GB" sz="3300" dirty="0">
              <a:ea typeface="Calibri"/>
              <a:cs typeface="Calibri"/>
            </a:endParaRPr>
          </a:p>
          <a:p>
            <a:r>
              <a:rPr lang="en-GB" sz="3300" dirty="0"/>
              <a:t>Number of new individuals supported</a:t>
            </a:r>
          </a:p>
          <a:p>
            <a:r>
              <a:rPr lang="en-GB" sz="3300" dirty="0"/>
              <a:t>Retention rates</a:t>
            </a:r>
          </a:p>
          <a:p>
            <a:r>
              <a:rPr lang="en-GB" sz="3300" dirty="0"/>
              <a:t>Population data (age, gender, ethnicity, etc.)  </a:t>
            </a:r>
            <a:endParaRPr lang="en-GB" sz="3300">
              <a:ea typeface="Calibri"/>
              <a:cs typeface="Calibri"/>
            </a:endParaRPr>
          </a:p>
          <a:p>
            <a:r>
              <a:rPr lang="en-GB" sz="3300" dirty="0"/>
              <a:t>Provision of case studies or qualitative data</a:t>
            </a:r>
          </a:p>
          <a:p>
            <a:r>
              <a:rPr lang="en-GB" sz="3300" b="1"/>
              <a:t>We are providing an evaluation tool this year. </a:t>
            </a:r>
            <a:r>
              <a:rPr lang="en-GB" sz="3300"/>
              <a:t>This is based on the last 3 years of work by Rocket Science.</a:t>
            </a:r>
          </a:p>
          <a:p>
            <a:r>
              <a:rPr lang="en-GB" sz="3300">
                <a:ea typeface="Calibri"/>
                <a:cs typeface="Calibri"/>
              </a:rPr>
              <a:t>The Evaluation Tool should be used unless there is a justifiable reason not to. </a:t>
            </a:r>
          </a:p>
          <a:p>
            <a:r>
              <a:rPr lang="en-GB" sz="3300">
                <a:ea typeface="Calibri"/>
                <a:cs typeface="Calibri"/>
              </a:rPr>
              <a:t>The Evaluation Tool should be aimed to be given twice; close to the beginning of involvement, and close to the end. </a:t>
            </a:r>
            <a:endParaRPr lang="en-GB" sz="3300" dirty="0">
              <a:ea typeface="Calibri"/>
              <a:cs typeface="Calibri"/>
            </a:endParaRPr>
          </a:p>
          <a:p>
            <a:endParaRPr lang="en-GB" sz="3300">
              <a:ea typeface="Calibri"/>
              <a:cs typeface="Calibri"/>
            </a:endParaRPr>
          </a:p>
          <a:p>
            <a:pPr lvl="1"/>
            <a:endParaRPr lang="en-GB">
              <a:ea typeface="Calibri"/>
              <a:cs typeface="Calibri"/>
            </a:endParaRPr>
          </a:p>
        </p:txBody>
      </p:sp>
      <p:sp>
        <p:nvSpPr>
          <p:cNvPr id="5" name="Title 1">
            <a:extLst>
              <a:ext uri="{FF2B5EF4-FFF2-40B4-BE49-F238E27FC236}">
                <a16:creationId xmlns:a16="http://schemas.microsoft.com/office/drawing/2014/main" id="{5BDB4C36-D7A8-B13E-338C-BAEA084A3419}"/>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ea typeface="Calibri"/>
                <a:cs typeface="Calibri"/>
              </a:rPr>
              <a:t>Measuring Success - (Q12)</a:t>
            </a:r>
            <a:endParaRPr lang="en-GB" sz="2800" b="1" dirty="0">
              <a:ea typeface="Calibri"/>
              <a:cs typeface="Calibri"/>
            </a:endParaRPr>
          </a:p>
        </p:txBody>
      </p:sp>
    </p:spTree>
    <p:extLst>
      <p:ext uri="{BB962C8B-B14F-4D97-AF65-F5344CB8AC3E}">
        <p14:creationId xmlns:p14="http://schemas.microsoft.com/office/powerpoint/2010/main" val="4018837949"/>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501B-A72D-8593-EACF-D7C98CB399E6}"/>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3A2A5BC0-11A1-6D8D-9792-04EEAD3FB445}"/>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25A2917A-8D7C-B075-4815-E1697F4246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Content Placeholder 2">
            <a:extLst>
              <a:ext uri="{FF2B5EF4-FFF2-40B4-BE49-F238E27FC236}">
                <a16:creationId xmlns:a16="http://schemas.microsoft.com/office/drawing/2014/main" id="{09BEE6CC-CFBA-1114-5D6C-7EC80D286D8B}"/>
              </a:ext>
            </a:extLst>
          </p:cNvPr>
          <p:cNvSpPr txBox="1">
            <a:spLocks/>
          </p:cNvSpPr>
          <p:nvPr/>
        </p:nvSpPr>
        <p:spPr>
          <a:xfrm>
            <a:off x="609600" y="17526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12" name="Content Placeholder 2">
            <a:extLst>
              <a:ext uri="{FF2B5EF4-FFF2-40B4-BE49-F238E27FC236}">
                <a16:creationId xmlns:a16="http://schemas.microsoft.com/office/drawing/2014/main" id="{1A9F915B-02A8-EAFE-58B0-351265751450}"/>
              </a:ext>
            </a:extLst>
          </p:cNvPr>
          <p:cNvSpPr txBox="1">
            <a:spLocks/>
          </p:cNvSpPr>
          <p:nvPr/>
        </p:nvSpPr>
        <p:spPr>
          <a:xfrm>
            <a:off x="457200" y="1600200"/>
            <a:ext cx="8229600" cy="5010652"/>
          </a:xfrm>
          <a:prstGeom prst="rect">
            <a:avLst/>
          </a:prstGeom>
        </p:spPr>
        <p:txBody>
          <a:bodyPr lIns="91440" tIns="45720" rIns="91440" bIns="45720" anchor="t">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a:ea typeface="Calibri"/>
                <a:cs typeface="Calibri"/>
              </a:rPr>
              <a:t>What is your plan for sustaining the activity or impact of the project when the funding ends?</a:t>
            </a:r>
            <a:endParaRPr lang="en-GB" sz="1600" dirty="0">
              <a:ea typeface="Calibri"/>
              <a:cs typeface="Calibri"/>
            </a:endParaRPr>
          </a:p>
          <a:p>
            <a:pPr marL="0" indent="0">
              <a:buNone/>
            </a:pPr>
            <a:endParaRPr lang="en-GB" sz="1600" dirty="0">
              <a:ea typeface="Calibri"/>
              <a:cs typeface="Calibri"/>
            </a:endParaRPr>
          </a:p>
          <a:p>
            <a:pPr marL="0" indent="0">
              <a:buFont typeface="Arial"/>
              <a:buNone/>
            </a:pPr>
            <a:r>
              <a:rPr lang="en-GB" sz="1600">
                <a:ea typeface="Calibri"/>
                <a:cs typeface="Calibri"/>
              </a:rPr>
              <a:t>Consider the following: </a:t>
            </a:r>
            <a:endParaRPr lang="en-US" sz="1600">
              <a:ea typeface="Calibri"/>
              <a:cs typeface="Calibri"/>
            </a:endParaRPr>
          </a:p>
          <a:p>
            <a:pPr>
              <a:buFont typeface="Arial"/>
              <a:buChar char="•"/>
            </a:pPr>
            <a:r>
              <a:rPr lang="en-GB" sz="1600">
                <a:ea typeface="Calibri"/>
                <a:cs typeface="Calibri"/>
              </a:rPr>
              <a:t>Sustaining the impact i.e. what happens when the grant ends</a:t>
            </a:r>
            <a:endParaRPr lang="en-US" sz="1600">
              <a:ea typeface="Calibri"/>
              <a:cs typeface="Calibri"/>
            </a:endParaRPr>
          </a:p>
          <a:p>
            <a:pPr>
              <a:buFont typeface="Arial"/>
              <a:buChar char="•"/>
            </a:pPr>
            <a:r>
              <a:rPr lang="en-GB" sz="1600">
                <a:ea typeface="Calibri"/>
                <a:cs typeface="Calibri"/>
              </a:rPr>
              <a:t>Sharing and/or embedding lessons learned </a:t>
            </a:r>
            <a:endParaRPr lang="en-US" sz="1600">
              <a:ea typeface="Calibri"/>
              <a:cs typeface="Calibri"/>
            </a:endParaRPr>
          </a:p>
          <a:p>
            <a:pPr>
              <a:buFont typeface="Arial"/>
              <a:buChar char="•"/>
            </a:pPr>
            <a:r>
              <a:rPr lang="en-GB" sz="1600">
                <a:ea typeface="Calibri"/>
                <a:cs typeface="Calibri"/>
              </a:rPr>
              <a:t>Continuation of services i.e. what happens when the grant ends (continuity of service going forward)</a:t>
            </a:r>
            <a:endParaRPr lang="en-US" sz="1600">
              <a:ea typeface="Calibri"/>
              <a:cs typeface="Calibri"/>
            </a:endParaRPr>
          </a:p>
          <a:p>
            <a:pPr>
              <a:buFont typeface="Arial"/>
              <a:buChar char="•"/>
            </a:pPr>
            <a:r>
              <a:rPr lang="en-GB" sz="1600">
                <a:ea typeface="Calibri"/>
                <a:cs typeface="Calibri"/>
              </a:rPr>
              <a:t>Building on relationships developed during the funding period</a:t>
            </a:r>
            <a:endParaRPr lang="en-US" sz="1600">
              <a:ea typeface="Calibri"/>
              <a:cs typeface="Calibri"/>
            </a:endParaRPr>
          </a:p>
          <a:p>
            <a:pPr marL="0" indent="0">
              <a:buNone/>
            </a:pPr>
            <a:endParaRPr lang="en-GB" sz="1600" dirty="0">
              <a:ea typeface="Calibri"/>
              <a:cs typeface="Calibri"/>
            </a:endParaRPr>
          </a:p>
          <a:p>
            <a:pPr marL="0" indent="0">
              <a:buFont typeface="Arial" panose="020B0604020202020204" pitchFamily="34" charset="0"/>
              <a:buNone/>
            </a:pPr>
            <a:r>
              <a:rPr lang="en-GB" sz="1600" dirty="0"/>
              <a:t>What positive changes will happen to the project participants because of taking part in the project? How will the project benefit the wider community? </a:t>
            </a:r>
            <a:endParaRPr lang="en-GB" sz="1600" dirty="0">
              <a:ea typeface="Calibri"/>
              <a:cs typeface="Calibri"/>
            </a:endParaRPr>
          </a:p>
          <a:p>
            <a:pPr marL="0" indent="0">
              <a:buFont typeface="Arial" panose="020B0604020202020204" pitchFamily="34" charset="0"/>
              <a:buNone/>
            </a:pPr>
            <a:endParaRPr lang="en-GB" sz="1600" dirty="0">
              <a:ea typeface="Calibri"/>
              <a:cs typeface="Calibri"/>
            </a:endParaRPr>
          </a:p>
          <a:p>
            <a:pPr marL="0" indent="0">
              <a:buFont typeface="Arial" panose="020B0604020202020204" pitchFamily="34" charset="0"/>
              <a:buNone/>
            </a:pPr>
            <a:r>
              <a:rPr lang="en-GB" sz="1600" dirty="0"/>
              <a:t>Examples</a:t>
            </a:r>
            <a:endParaRPr lang="en-GB" sz="1600" dirty="0">
              <a:ea typeface="Calibri"/>
              <a:cs typeface="Calibri"/>
            </a:endParaRPr>
          </a:p>
          <a:p>
            <a:r>
              <a:rPr lang="en-GB" sz="1600" dirty="0"/>
              <a:t>Progression into education, employment, </a:t>
            </a:r>
            <a:r>
              <a:rPr lang="en-GB" sz="1600"/>
              <a:t>training,</a:t>
            </a:r>
            <a:r>
              <a:rPr lang="en-GB" sz="1600" dirty="0"/>
              <a:t> or volunteering </a:t>
            </a:r>
            <a:endParaRPr lang="en-GB" sz="1600" dirty="0">
              <a:ea typeface="Calibri"/>
              <a:cs typeface="Calibri"/>
            </a:endParaRPr>
          </a:p>
          <a:p>
            <a:r>
              <a:rPr lang="en-GB" sz="1600" dirty="0"/>
              <a:t>Progression into other provision e.g. grassroots sports, etc. </a:t>
            </a:r>
            <a:endParaRPr lang="en-GB" sz="1600" dirty="0">
              <a:ea typeface="Calibri"/>
              <a:cs typeface="Calibri"/>
            </a:endParaRPr>
          </a:p>
          <a:p>
            <a:r>
              <a:rPr lang="en-GB" sz="1600" dirty="0"/>
              <a:t>Improved interpersonal and social skills e.g. confidence, communication, relationships, etc. </a:t>
            </a:r>
            <a:endParaRPr lang="en-GB" sz="1600" dirty="0">
              <a:ea typeface="Calibri"/>
              <a:cs typeface="Calibri"/>
            </a:endParaRPr>
          </a:p>
          <a:p>
            <a:r>
              <a:rPr lang="en-GB" sz="1600" dirty="0"/>
              <a:t>Better outcomes i.e. attendance, attainment, participation, motivation, etc. </a:t>
            </a:r>
            <a:endParaRPr lang="en-GB" sz="1600" dirty="0">
              <a:ea typeface="Calibri"/>
              <a:cs typeface="Calibri"/>
            </a:endParaRPr>
          </a:p>
          <a:p>
            <a:r>
              <a:rPr lang="en-GB" sz="1600" dirty="0"/>
              <a:t>Reduction in crime related incidents in the neighbourhood </a:t>
            </a:r>
            <a:endParaRPr lang="en-GB" sz="1600" dirty="0">
              <a:ea typeface="Calibri"/>
              <a:cs typeface="Calibri"/>
            </a:endParaRPr>
          </a:p>
          <a:p>
            <a:r>
              <a:rPr lang="en-GB" sz="1600"/>
              <a:t>Improved community cohesion  </a:t>
            </a:r>
            <a:endParaRPr lang="en-GB" sz="1600">
              <a:ea typeface="Calibri"/>
              <a:cs typeface="Calibri"/>
            </a:endParaRPr>
          </a:p>
        </p:txBody>
      </p:sp>
      <p:sp>
        <p:nvSpPr>
          <p:cNvPr id="5" name="Title 1">
            <a:extLst>
              <a:ext uri="{FF2B5EF4-FFF2-40B4-BE49-F238E27FC236}">
                <a16:creationId xmlns:a16="http://schemas.microsoft.com/office/drawing/2014/main" id="{3E3F991F-A500-E0E5-7D55-EE328D99E422}"/>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t>Impact &amp; Exit Plan (Q11)</a:t>
            </a:r>
            <a:endParaRPr lang="en-GB" sz="2800"/>
          </a:p>
          <a:p>
            <a:endParaRPr lang="en-GB" sz="2800" b="1" dirty="0">
              <a:ea typeface="Calibri"/>
              <a:cs typeface="Calibri"/>
            </a:endParaRPr>
          </a:p>
        </p:txBody>
      </p:sp>
    </p:spTree>
    <p:extLst>
      <p:ext uri="{BB962C8B-B14F-4D97-AF65-F5344CB8AC3E}">
        <p14:creationId xmlns:p14="http://schemas.microsoft.com/office/powerpoint/2010/main" val="1410448749"/>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1CF51-B60E-1F8A-87DC-FAD2196EA2A5}"/>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A7B0C0AA-AC7D-38A6-967E-2414D0374603}"/>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3319D7DC-7A6B-F878-5F92-5E0718BC22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Content Placeholder 2">
            <a:extLst>
              <a:ext uri="{FF2B5EF4-FFF2-40B4-BE49-F238E27FC236}">
                <a16:creationId xmlns:a16="http://schemas.microsoft.com/office/drawing/2014/main" id="{DEC39372-9099-15AB-B8EB-DD1EA1297043}"/>
              </a:ext>
            </a:extLst>
          </p:cNvPr>
          <p:cNvSpPr txBox="1">
            <a:spLocks/>
          </p:cNvSpPr>
          <p:nvPr/>
        </p:nvSpPr>
        <p:spPr>
          <a:xfrm>
            <a:off x="609600" y="17526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graphicFrame>
        <p:nvGraphicFramePr>
          <p:cNvPr id="9" name="Table 8">
            <a:extLst>
              <a:ext uri="{FF2B5EF4-FFF2-40B4-BE49-F238E27FC236}">
                <a16:creationId xmlns:a16="http://schemas.microsoft.com/office/drawing/2014/main" id="{D2EB2B73-0A60-A48D-772D-AEAD5E3A95E1}"/>
              </a:ext>
            </a:extLst>
          </p:cNvPr>
          <p:cNvGraphicFramePr>
            <a:graphicFrameLocks noGrp="1"/>
          </p:cNvGraphicFramePr>
          <p:nvPr>
            <p:extLst>
              <p:ext uri="{D42A27DB-BD31-4B8C-83A1-F6EECF244321}">
                <p14:modId xmlns:p14="http://schemas.microsoft.com/office/powerpoint/2010/main" val="656079518"/>
              </p:ext>
            </p:extLst>
          </p:nvPr>
        </p:nvGraphicFramePr>
        <p:xfrm>
          <a:off x="457200" y="1560270"/>
          <a:ext cx="8229600" cy="1483360"/>
        </p:xfrm>
        <a:graphic>
          <a:graphicData uri="http://schemas.openxmlformats.org/drawingml/2006/table">
            <a:tbl>
              <a:tblPr firstRow="1" bandRow="1">
                <a:tableStyleId>{7DF18680-E054-41AD-8BC1-D1AEF772440D}</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r>
                        <a:rPr lang="en-GB" dirty="0"/>
                        <a:t>Budget Headings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dirty="0"/>
                        <a:t>Employee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Transport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GB" dirty="0"/>
                        <a:t>Premises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Promotional costs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GB" dirty="0"/>
                        <a:t>Services &amp; Supplies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Other costs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0" name="Content Placeholder 2">
            <a:extLst>
              <a:ext uri="{FF2B5EF4-FFF2-40B4-BE49-F238E27FC236}">
                <a16:creationId xmlns:a16="http://schemas.microsoft.com/office/drawing/2014/main" id="{6ABF59F0-E90E-15AA-4F3A-9BE3DEFD6FDD}"/>
              </a:ext>
            </a:extLst>
          </p:cNvPr>
          <p:cNvSpPr txBox="1">
            <a:spLocks/>
          </p:cNvSpPr>
          <p:nvPr/>
        </p:nvSpPr>
        <p:spPr>
          <a:xfrm>
            <a:off x="366424" y="2636912"/>
            <a:ext cx="8229600" cy="3528392"/>
          </a:xfrm>
          <a:prstGeom prst="rect">
            <a:avLst/>
          </a:prstGeom>
        </p:spPr>
        <p:txBody>
          <a:bodyPr lIns="91440" tIns="45720" rIns="91440" bIns="45720" anchor="t">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sz="1200" dirty="0"/>
          </a:p>
          <a:p>
            <a:endParaRPr lang="en-GB" dirty="0"/>
          </a:p>
          <a:p>
            <a:endParaRPr lang="en-GB" dirty="0"/>
          </a:p>
          <a:p>
            <a:r>
              <a:rPr lang="en-GB" sz="5500" dirty="0"/>
              <a:t>Check the budget adds up </a:t>
            </a:r>
          </a:p>
          <a:p>
            <a:r>
              <a:rPr lang="en-GB" sz="5500"/>
              <a:t>Ensure large funding items are clearly itemised</a:t>
            </a:r>
            <a:endParaRPr lang="en-GB" sz="5500">
              <a:ea typeface="Calibri"/>
              <a:cs typeface="Calibri"/>
            </a:endParaRPr>
          </a:p>
          <a:p>
            <a:r>
              <a:rPr lang="en-GB" sz="5500" dirty="0"/>
              <a:t>Where our funding contributes to a larger pot, ensure it is clear what we would be funding </a:t>
            </a:r>
          </a:p>
          <a:p>
            <a:r>
              <a:rPr lang="en-GB" sz="5500"/>
              <a:t>Include your calculations hourly rates, unit prices, numbers, frequency, etc</a:t>
            </a:r>
            <a:endParaRPr lang="en-GB" sz="5500">
              <a:ea typeface="Calibri"/>
              <a:cs typeface="Calibri"/>
            </a:endParaRPr>
          </a:p>
          <a:p>
            <a:r>
              <a:rPr lang="en-GB" sz="5500" dirty="0"/>
              <a:t>Work with your Finance Officer to confirm values</a:t>
            </a:r>
          </a:p>
          <a:p>
            <a:r>
              <a:rPr lang="en-GB" sz="5500" dirty="0"/>
              <a:t>Ensure your offering value for money </a:t>
            </a:r>
          </a:p>
          <a:p>
            <a:r>
              <a:rPr lang="en-GB" sz="5500" dirty="0"/>
              <a:t>Ensure the project is costed properly </a:t>
            </a:r>
          </a:p>
          <a:p>
            <a:r>
              <a:rPr lang="en-GB" sz="5500" dirty="0"/>
              <a:t>Prepare in Excel if possible and keep a copy </a:t>
            </a:r>
          </a:p>
          <a:p>
            <a:r>
              <a:rPr lang="en-GB" sz="5500" dirty="0"/>
              <a:t>Ensure all expenditure is eligible against guidelines</a:t>
            </a:r>
          </a:p>
        </p:txBody>
      </p:sp>
      <p:sp>
        <p:nvSpPr>
          <p:cNvPr id="5" name="Title 1">
            <a:extLst>
              <a:ext uri="{FF2B5EF4-FFF2-40B4-BE49-F238E27FC236}">
                <a16:creationId xmlns:a16="http://schemas.microsoft.com/office/drawing/2014/main" id="{B80F4A6F-EA2C-549B-F574-2E441C09EC21}"/>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t>Preparing the Budget</a:t>
            </a:r>
            <a:endParaRPr lang="en-GB" sz="2800"/>
          </a:p>
          <a:p>
            <a:endParaRPr lang="en-GB" sz="2800" b="1" dirty="0">
              <a:ea typeface="Calibri"/>
              <a:cs typeface="Calibri"/>
            </a:endParaRPr>
          </a:p>
        </p:txBody>
      </p:sp>
    </p:spTree>
    <p:extLst>
      <p:ext uri="{BB962C8B-B14F-4D97-AF65-F5344CB8AC3E}">
        <p14:creationId xmlns:p14="http://schemas.microsoft.com/office/powerpoint/2010/main" val="542242935"/>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8E2FF-A455-D754-FE84-1CC90227D0A8}"/>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001FED48-5A88-21C7-B476-5FE6E1306B02}"/>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85A57310-0D90-B2CD-5369-D57C7CD706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Content Placeholder 2">
            <a:extLst>
              <a:ext uri="{FF2B5EF4-FFF2-40B4-BE49-F238E27FC236}">
                <a16:creationId xmlns:a16="http://schemas.microsoft.com/office/drawing/2014/main" id="{C7AECECD-8562-2A18-844B-CCA130839B0D}"/>
              </a:ext>
            </a:extLst>
          </p:cNvPr>
          <p:cNvSpPr txBox="1">
            <a:spLocks/>
          </p:cNvSpPr>
          <p:nvPr/>
        </p:nvSpPr>
        <p:spPr>
          <a:xfrm>
            <a:off x="609600" y="17526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graphicFrame>
        <p:nvGraphicFramePr>
          <p:cNvPr id="8" name="Content Placeholder 5">
            <a:extLst>
              <a:ext uri="{FF2B5EF4-FFF2-40B4-BE49-F238E27FC236}">
                <a16:creationId xmlns:a16="http://schemas.microsoft.com/office/drawing/2014/main" id="{E5D2B9CA-81C2-4381-F38C-B2B9E36D4B1F}"/>
              </a:ext>
            </a:extLst>
          </p:cNvPr>
          <p:cNvGraphicFramePr>
            <a:graphicFrameLocks/>
          </p:cNvGraphicFramePr>
          <p:nvPr>
            <p:extLst>
              <p:ext uri="{D42A27DB-BD31-4B8C-83A1-F6EECF244321}">
                <p14:modId xmlns:p14="http://schemas.microsoft.com/office/powerpoint/2010/main" val="1081790534"/>
              </p:ext>
            </p:extLst>
          </p:nvPr>
        </p:nvGraphicFramePr>
        <p:xfrm>
          <a:off x="251520" y="1417638"/>
          <a:ext cx="8587680" cy="5321569"/>
        </p:xfrm>
        <a:graphic>
          <a:graphicData uri="http://schemas.openxmlformats.org/drawingml/2006/table">
            <a:tbl>
              <a:tblPr firstRow="1" bandRow="1">
                <a:tableStyleId>{7DF18680-E054-41AD-8BC1-D1AEF772440D}</a:tableStyleId>
              </a:tblPr>
              <a:tblGrid>
                <a:gridCol w="1224136">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gridCol w="3907160">
                  <a:extLst>
                    <a:ext uri="{9D8B030D-6E8A-4147-A177-3AD203B41FA5}">
                      <a16:colId xmlns:a16="http://schemas.microsoft.com/office/drawing/2014/main" val="20002"/>
                    </a:ext>
                  </a:extLst>
                </a:gridCol>
              </a:tblGrid>
              <a:tr h="385500">
                <a:tc>
                  <a:txBody>
                    <a:bodyPr/>
                    <a:lstStyle/>
                    <a:p>
                      <a:r>
                        <a:rPr lang="en-GB" sz="1400" dirty="0"/>
                        <a:t>Cost Heading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400" dirty="0"/>
                        <a:t>Eligible Expenditure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400" dirty="0"/>
                        <a:t>Ineligible expenditure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594944">
                <a:tc>
                  <a:txBody>
                    <a:bodyPr/>
                    <a:lstStyle/>
                    <a:p>
                      <a:r>
                        <a:rPr lang="en-GB" sz="1400" dirty="0"/>
                        <a:t>Employees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400" dirty="0"/>
                        <a:t>Direct delivery costs</a:t>
                      </a:r>
                    </a:p>
                    <a:p>
                      <a:pPr marL="285750" indent="-285750">
                        <a:buFont typeface="Arial" panose="020B0604020202020204" pitchFamily="34" charset="0"/>
                        <a:buChar char="•"/>
                      </a:pPr>
                      <a:r>
                        <a:rPr lang="en-GB" sz="1400" dirty="0"/>
                        <a:t>Expenses for project volunteers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400" dirty="0"/>
                        <a:t>Unspecified and/or statutory 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18947">
                <a:tc>
                  <a:txBody>
                    <a:bodyPr/>
                    <a:lstStyle/>
                    <a:p>
                      <a:r>
                        <a:rPr lang="en-GB" sz="1400" dirty="0"/>
                        <a:t>Premises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400" dirty="0"/>
                        <a:t>Room</a:t>
                      </a:r>
                      <a:r>
                        <a:rPr lang="en-GB" sz="1400" baseline="0" dirty="0"/>
                        <a:t> hire/facilities (external to the organisation’s premises) </a:t>
                      </a:r>
                    </a:p>
                    <a:p>
                      <a:pPr marL="285750" indent="-285750">
                        <a:buFont typeface="Arial" panose="020B0604020202020204" pitchFamily="34" charset="0"/>
                        <a:buChar char="•"/>
                      </a:pPr>
                      <a:r>
                        <a:rPr lang="en-GB" sz="1400" baseline="0" dirty="0"/>
                        <a:t>We may cover ongoing costs such as rent and utilities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400" dirty="0"/>
                        <a:t>CCTV, security alarms</a:t>
                      </a:r>
                    </a:p>
                    <a:p>
                      <a:pPr marL="285750" indent="-285750">
                        <a:buFont typeface="Arial" panose="020B0604020202020204" pitchFamily="34" charset="0"/>
                        <a:buChar char="•"/>
                      </a:pPr>
                      <a:r>
                        <a:rPr lang="en-GB" sz="1400" dirty="0"/>
                        <a:t>Capital/building</a:t>
                      </a:r>
                      <a:r>
                        <a:rPr lang="en-GB" sz="1400" baseline="0" dirty="0"/>
                        <a:t> costs </a:t>
                      </a:r>
                      <a:r>
                        <a:rPr lang="en-GB" sz="1400" dirty="0"/>
                        <a:t> </a:t>
                      </a:r>
                    </a:p>
                    <a:p>
                      <a:pPr marL="285750" indent="-285750">
                        <a:buFont typeface="Arial" panose="020B0604020202020204" pitchFamily="34" charset="0"/>
                        <a:buChar char="•"/>
                      </a:pPr>
                      <a:r>
                        <a:rPr lang="en-GB" sz="1400" dirty="0"/>
                        <a:t>Use of organisation’s own facilities</a:t>
                      </a:r>
                      <a:r>
                        <a:rPr lang="en-GB" sz="1400" baseline="0" dirty="0"/>
                        <a:t>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65385">
                <a:tc>
                  <a:txBody>
                    <a:bodyPr/>
                    <a:lstStyle/>
                    <a:p>
                      <a:r>
                        <a:rPr lang="en-GB" sz="1400" dirty="0"/>
                        <a:t>Transport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400" dirty="0"/>
                        <a:t>Public</a:t>
                      </a:r>
                      <a:r>
                        <a:rPr lang="en-GB" sz="1400" baseline="0" dirty="0"/>
                        <a:t> transport, car mileage and minibus hire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400" dirty="0"/>
                        <a:t>Purchase minibuses</a:t>
                      </a:r>
                    </a:p>
                    <a:p>
                      <a:pPr marL="285750" indent="-285750">
                        <a:buFont typeface="Arial" panose="020B0604020202020204" pitchFamily="34" charset="0"/>
                        <a:buChar char="•"/>
                      </a:pPr>
                      <a:r>
                        <a:rPr lang="en-GB" sz="1400" dirty="0"/>
                        <a:t>Transport outside of South Yorkshire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333955">
                <a:tc>
                  <a:txBody>
                    <a:bodyPr/>
                    <a:lstStyle/>
                    <a:p>
                      <a:r>
                        <a:rPr lang="en-GB" sz="1400" kern="1200" dirty="0">
                          <a:effectLst/>
                        </a:rPr>
                        <a:t>Supplies &amp; Services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400" dirty="0"/>
                        <a:t>Structured activities aligned</a:t>
                      </a:r>
                      <a:r>
                        <a:rPr lang="en-GB" sz="1400" baseline="0" dirty="0"/>
                        <a:t> to VRU priorities inc. trips and visits </a:t>
                      </a:r>
                    </a:p>
                    <a:p>
                      <a:pPr marL="285750" indent="-285750">
                        <a:buFont typeface="Arial" panose="020B0604020202020204" pitchFamily="34" charset="0"/>
                        <a:buChar char="•"/>
                      </a:pPr>
                      <a:r>
                        <a:rPr lang="en-GB" sz="1400" baseline="0" dirty="0"/>
                        <a:t>Equipment for the activity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400" dirty="0"/>
                        <a:t>Personal clothing (kits)</a:t>
                      </a:r>
                      <a:r>
                        <a:rPr lang="en-GB" sz="1400" baseline="0" dirty="0"/>
                        <a:t> for established groups</a:t>
                      </a:r>
                    </a:p>
                    <a:p>
                      <a:pPr marL="285750" indent="-285750">
                        <a:buFont typeface="Arial" panose="020B0604020202020204" pitchFamily="34" charset="0"/>
                        <a:buChar char="•"/>
                      </a:pPr>
                      <a:r>
                        <a:rPr lang="en-GB" sz="1400" baseline="0" dirty="0"/>
                        <a:t>Grants primarily focused on the purchase of equipment</a:t>
                      </a:r>
                    </a:p>
                    <a:p>
                      <a:pPr marL="285750" indent="-285750">
                        <a:buFont typeface="Arial" panose="020B0604020202020204" pitchFamily="34" charset="0"/>
                        <a:buChar char="•"/>
                      </a:pPr>
                      <a:r>
                        <a:rPr lang="en-GB" sz="1400" baseline="0" dirty="0"/>
                        <a:t>Activities outside of South Yorkshire</a:t>
                      </a:r>
                    </a:p>
                    <a:p>
                      <a:pPr marL="285750" indent="-285750">
                        <a:buFont typeface="Arial" panose="020B0604020202020204" pitchFamily="34" charset="0"/>
                        <a:buChar char="•"/>
                      </a:pPr>
                      <a:r>
                        <a:rPr lang="en-GB" sz="1400" baseline="0" dirty="0"/>
                        <a:t>Capital expenditure, e.g. fixed gym equipment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65385">
                <a:tc>
                  <a:txBody>
                    <a:bodyPr/>
                    <a:lstStyle/>
                    <a:p>
                      <a:r>
                        <a:rPr lang="en-GB" sz="1400" kern="1200" dirty="0">
                          <a:effectLst/>
                        </a:rPr>
                        <a:t>Promotions</a:t>
                      </a:r>
                      <a:r>
                        <a:rPr lang="en-GB" sz="1400" kern="1200" baseline="0" dirty="0">
                          <a:effectLst/>
                        </a:rPr>
                        <a:t> &amp; Events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400" dirty="0"/>
                        <a:t>Publicity materials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711443">
                <a:tc>
                  <a:txBody>
                    <a:bodyPr/>
                    <a:lstStyle/>
                    <a:p>
                      <a:r>
                        <a:rPr lang="en-GB" sz="1400" dirty="0"/>
                        <a:t>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400" dirty="0"/>
                        <a:t>Direct project costs</a:t>
                      </a:r>
                      <a:r>
                        <a:rPr lang="en-GB" sz="1400" baseline="0" dirty="0"/>
                        <a:t> inc. DBS costs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Management/admin: 10% max.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400" dirty="0"/>
                        <a:t>Evaluation/feasibility</a:t>
                      </a:r>
                      <a:r>
                        <a:rPr lang="en-GB" sz="1400" baseline="0" dirty="0"/>
                        <a:t> studies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Membership</a:t>
                      </a:r>
                      <a:r>
                        <a:rPr lang="en-GB" sz="1400" baseline="0" dirty="0"/>
                        <a:t> fees/subscriptions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aseline="0" dirty="0"/>
                        <a:t>3</a:t>
                      </a:r>
                      <a:r>
                        <a:rPr lang="en-GB" sz="1400" baseline="30000" dirty="0"/>
                        <a:t>rd</a:t>
                      </a:r>
                      <a:r>
                        <a:rPr lang="en-GB" sz="1400" baseline="0" dirty="0"/>
                        <a:t> party grant making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5" name="Title 1">
            <a:extLst>
              <a:ext uri="{FF2B5EF4-FFF2-40B4-BE49-F238E27FC236}">
                <a16:creationId xmlns:a16="http://schemas.microsoft.com/office/drawing/2014/main" id="{5D64ABCB-4EA6-C42F-FF22-D6C98976170B}"/>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t>Eligible Expenditure</a:t>
            </a:r>
            <a:endParaRPr lang="en-GB" sz="2800"/>
          </a:p>
          <a:p>
            <a:endParaRPr lang="en-GB" sz="2800" b="1" dirty="0">
              <a:ea typeface="Calibri"/>
              <a:cs typeface="Calibri"/>
            </a:endParaRPr>
          </a:p>
          <a:p>
            <a:endParaRPr lang="en-GB" sz="2800" b="1" dirty="0">
              <a:ea typeface="Calibri"/>
              <a:cs typeface="Calibri"/>
            </a:endParaRPr>
          </a:p>
        </p:txBody>
      </p:sp>
    </p:spTree>
    <p:extLst>
      <p:ext uri="{BB962C8B-B14F-4D97-AF65-F5344CB8AC3E}">
        <p14:creationId xmlns:p14="http://schemas.microsoft.com/office/powerpoint/2010/main" val="2468582483"/>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607E7-4C3B-335D-B278-FC748DE1FDA6}"/>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0E3FE16F-7A99-70CA-2AF0-CFA986FD4C40}"/>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A86FAC6C-805B-E297-975D-04EA5D0343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Content Placeholder 2">
            <a:extLst>
              <a:ext uri="{FF2B5EF4-FFF2-40B4-BE49-F238E27FC236}">
                <a16:creationId xmlns:a16="http://schemas.microsoft.com/office/drawing/2014/main" id="{9DC924EB-46B0-B396-903B-6823B83CB358}"/>
              </a:ext>
            </a:extLst>
          </p:cNvPr>
          <p:cNvSpPr txBox="1">
            <a:spLocks/>
          </p:cNvSpPr>
          <p:nvPr/>
        </p:nvSpPr>
        <p:spPr>
          <a:xfrm>
            <a:off x="609600" y="17526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5" name="Content Placeholder 5">
            <a:extLst>
              <a:ext uri="{FF2B5EF4-FFF2-40B4-BE49-F238E27FC236}">
                <a16:creationId xmlns:a16="http://schemas.microsoft.com/office/drawing/2014/main" id="{D39BA58C-112A-BBFF-220E-4BF4542A5CBC}"/>
              </a:ext>
            </a:extLst>
          </p:cNvPr>
          <p:cNvSpPr txBox="1">
            <a:spLocks/>
          </p:cNvSpPr>
          <p:nvPr/>
        </p:nvSpPr>
        <p:spPr>
          <a:xfrm>
            <a:off x="457200" y="1340768"/>
            <a:ext cx="8229600" cy="4785395"/>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b="1" dirty="0"/>
              <a:t>Quality Criteria</a:t>
            </a:r>
            <a:endParaRPr lang="en-GB" sz="1800" dirty="0"/>
          </a:p>
          <a:p>
            <a:pPr marL="514350" indent="-514350">
              <a:buFont typeface="+mj-lt"/>
              <a:buAutoNum type="arabicPeriod"/>
            </a:pPr>
            <a:r>
              <a:rPr lang="en-GB" sz="1800"/>
              <a:t>Clear and well-defined aims with evidence of supporting our communities</a:t>
            </a:r>
            <a:endParaRPr lang="en-GB" sz="1800">
              <a:ea typeface="Calibri"/>
              <a:cs typeface="Calibri"/>
            </a:endParaRPr>
          </a:p>
          <a:p>
            <a:pPr marL="514350" indent="-514350">
              <a:buFont typeface="+mj-lt"/>
              <a:buAutoNum type="arabicPeriod"/>
            </a:pPr>
            <a:r>
              <a:rPr lang="en-GB" sz="1800" dirty="0"/>
              <a:t>Evidence of need</a:t>
            </a:r>
          </a:p>
          <a:p>
            <a:pPr marL="514350" indent="-514350">
              <a:buFont typeface="+mj-lt"/>
              <a:buAutoNum type="arabicPeriod"/>
            </a:pPr>
            <a:r>
              <a:rPr lang="en-GB" sz="1800" dirty="0"/>
              <a:t>Ability to budget and deliver within guidelines</a:t>
            </a:r>
            <a:endParaRPr lang="en-GB" sz="1800" dirty="0">
              <a:ea typeface="Calibri"/>
              <a:cs typeface="Calibri"/>
            </a:endParaRPr>
          </a:p>
          <a:p>
            <a:pPr marL="514350" indent="-514350">
              <a:buFont typeface="+mj-lt"/>
              <a:buAutoNum type="arabicPeriod"/>
            </a:pPr>
            <a:r>
              <a:rPr lang="en-GB" sz="1800"/>
              <a:t>Confidence in ability to deliver</a:t>
            </a:r>
            <a:endParaRPr lang="en-GB" sz="1800" dirty="0">
              <a:ea typeface="Calibri"/>
              <a:cs typeface="Calibri"/>
            </a:endParaRPr>
          </a:p>
          <a:p>
            <a:pPr marL="514350" indent="-514350">
              <a:buFont typeface="+mj-lt"/>
              <a:buAutoNum type="arabicPeriod"/>
            </a:pPr>
            <a:r>
              <a:rPr lang="en-GB" sz="1800" dirty="0"/>
              <a:t>Strength of partnership working</a:t>
            </a:r>
          </a:p>
          <a:p>
            <a:pPr marL="514350" indent="-514350">
              <a:buFont typeface="+mj-lt"/>
              <a:buAutoNum type="arabicPeriod"/>
            </a:pPr>
            <a:r>
              <a:rPr lang="en-GB" sz="1800"/>
              <a:t>Cost effective budget / eligible items for funding</a:t>
            </a:r>
            <a:endParaRPr lang="en-GB" sz="1800">
              <a:ea typeface="Calibri"/>
              <a:cs typeface="Calibri"/>
            </a:endParaRPr>
          </a:p>
          <a:p>
            <a:pPr marL="0" indent="0">
              <a:buFont typeface="Arial" panose="020B0604020202020204" pitchFamily="34" charset="0"/>
              <a:buNone/>
            </a:pPr>
            <a:endParaRPr lang="en-GB" sz="1800" dirty="0">
              <a:highlight>
                <a:srgbClr val="FFFF00"/>
              </a:highlight>
            </a:endParaRPr>
          </a:p>
          <a:p>
            <a:pPr marL="0" indent="0">
              <a:buFont typeface="Arial" panose="020B0604020202020204" pitchFamily="34" charset="0"/>
              <a:buNone/>
            </a:pPr>
            <a:r>
              <a:rPr lang="en-GB" sz="1800" b="1" dirty="0"/>
              <a:t>Process </a:t>
            </a:r>
          </a:p>
          <a:p>
            <a:r>
              <a:rPr lang="en-GB" sz="1800"/>
              <a:t>Scored by a panel with representatives from the VRU, Policing and Crime, SYMCA, Local </a:t>
            </a:r>
            <a:r>
              <a:rPr lang="en-GB" sz="1800" dirty="0"/>
              <a:t>Authorities, South Yorkshire Police and Community Representation </a:t>
            </a:r>
          </a:p>
          <a:p>
            <a:r>
              <a:rPr lang="en-GB" sz="1800" dirty="0"/>
              <a:t>Scored against a Matrix ranging from 0 (unacceptable) to 5 (excellent)  </a:t>
            </a:r>
          </a:p>
          <a:p>
            <a:r>
              <a:rPr lang="en-GB" sz="1800"/>
              <a:t>Clarification questions may be asked.</a:t>
            </a:r>
          </a:p>
          <a:p>
            <a:r>
              <a:rPr lang="en-GB" sz="1800"/>
              <a:t>Due diligence checks are undertaken for all successful applicants. </a:t>
            </a:r>
            <a:endParaRPr lang="en-GB"/>
          </a:p>
        </p:txBody>
      </p:sp>
      <p:sp>
        <p:nvSpPr>
          <p:cNvPr id="8" name="Title 1">
            <a:extLst>
              <a:ext uri="{FF2B5EF4-FFF2-40B4-BE49-F238E27FC236}">
                <a16:creationId xmlns:a16="http://schemas.microsoft.com/office/drawing/2014/main" id="{B0E595C7-36FA-DDE0-3637-A5821CDBE551}"/>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t>Assessment</a:t>
            </a:r>
            <a:endParaRPr lang="en-US"/>
          </a:p>
          <a:p>
            <a:endParaRPr lang="en-GB" sz="2800" b="1" dirty="0">
              <a:ea typeface="Calibri"/>
              <a:cs typeface="Calibri"/>
            </a:endParaRPr>
          </a:p>
        </p:txBody>
      </p:sp>
    </p:spTree>
    <p:extLst>
      <p:ext uri="{BB962C8B-B14F-4D97-AF65-F5344CB8AC3E}">
        <p14:creationId xmlns:p14="http://schemas.microsoft.com/office/powerpoint/2010/main" val="1328967370"/>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C6623-FD36-5A0E-DFC3-E23C603F8C66}"/>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84853832-CD30-A513-97FE-18CA5E206621}"/>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89D3763E-9E74-FE7C-1740-117C6CBEB7C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Content Placeholder 2">
            <a:extLst>
              <a:ext uri="{FF2B5EF4-FFF2-40B4-BE49-F238E27FC236}">
                <a16:creationId xmlns:a16="http://schemas.microsoft.com/office/drawing/2014/main" id="{3A8D558B-3499-0B12-D80B-2DB297CC7C0D}"/>
              </a:ext>
            </a:extLst>
          </p:cNvPr>
          <p:cNvSpPr txBox="1">
            <a:spLocks/>
          </p:cNvSpPr>
          <p:nvPr/>
        </p:nvSpPr>
        <p:spPr>
          <a:xfrm>
            <a:off x="609600" y="17526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3" name="Content Placeholder 5">
            <a:extLst>
              <a:ext uri="{FF2B5EF4-FFF2-40B4-BE49-F238E27FC236}">
                <a16:creationId xmlns:a16="http://schemas.microsoft.com/office/drawing/2014/main" id="{DD5BDFAF-DAF1-7C89-1F66-76978BD2DF21}"/>
              </a:ext>
            </a:extLst>
          </p:cNvPr>
          <p:cNvSpPr txBox="1">
            <a:spLocks/>
          </p:cNvSpPr>
          <p:nvPr/>
        </p:nvSpPr>
        <p:spPr>
          <a:xfrm>
            <a:off x="457200" y="1340768"/>
            <a:ext cx="8229600" cy="4968552"/>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GB" sz="1700" b="1">
                <a:solidFill>
                  <a:prstClr val="black"/>
                </a:solidFill>
                <a:latin typeface="Calibri"/>
              </a:rPr>
              <a:t>Reporting requirements</a:t>
            </a:r>
            <a:endParaRPr lang="en-GB" sz="1700" b="1">
              <a:solidFill>
                <a:prstClr val="black"/>
              </a:solidFill>
              <a:latin typeface="Calibri"/>
              <a:ea typeface="Calibri"/>
              <a:cs typeface="Calibri"/>
            </a:endParaRPr>
          </a:p>
          <a:p>
            <a:pPr>
              <a:defRPr/>
            </a:pPr>
            <a:r>
              <a:rPr lang="en-GB" sz="1700">
                <a:solidFill>
                  <a:prstClr val="black"/>
                </a:solidFill>
              </a:rPr>
              <a:t>1st Return – January 2027 </a:t>
            </a:r>
            <a:endParaRPr lang="en-GB" sz="1700" dirty="0">
              <a:solidFill>
                <a:prstClr val="black"/>
              </a:solidFill>
              <a:latin typeface="Calibri"/>
              <a:ea typeface="Calibri"/>
              <a:cs typeface="Calibri"/>
            </a:endParaRPr>
          </a:p>
          <a:p>
            <a:pPr>
              <a:defRPr/>
            </a:pPr>
            <a:r>
              <a:rPr lang="en-GB" sz="1700">
                <a:solidFill>
                  <a:prstClr val="black"/>
                </a:solidFill>
                <a:latin typeface="Calibri"/>
                <a:ea typeface="Calibri"/>
                <a:cs typeface="Calibri"/>
              </a:rPr>
              <a:t>2nd Return – April 2027</a:t>
            </a:r>
            <a:endParaRPr lang="en-GB" sz="1700" dirty="0">
              <a:solidFill>
                <a:prstClr val="black"/>
              </a:solidFill>
              <a:latin typeface="Calibri"/>
              <a:ea typeface="Calibri"/>
              <a:cs typeface="Calibri"/>
            </a:endParaRPr>
          </a:p>
          <a:p>
            <a:pPr>
              <a:defRPr/>
            </a:pPr>
            <a:r>
              <a:rPr lang="en-GB" sz="1700" dirty="0">
                <a:solidFill>
                  <a:prstClr val="black"/>
                </a:solidFill>
                <a:latin typeface="Calibri"/>
              </a:rPr>
              <a:t>3rd </a:t>
            </a:r>
            <a:r>
              <a:rPr lang="en-GB" sz="1700">
                <a:solidFill>
                  <a:prstClr val="black"/>
                </a:solidFill>
                <a:latin typeface="Calibri"/>
              </a:rPr>
              <a:t>Return – July 2027 </a:t>
            </a:r>
            <a:r>
              <a:rPr lang="en-GB" sz="1700" dirty="0">
                <a:solidFill>
                  <a:prstClr val="black"/>
                </a:solidFill>
                <a:latin typeface="Calibri"/>
              </a:rPr>
              <a:t> </a:t>
            </a:r>
            <a:endParaRPr lang="en-GB" sz="1700" dirty="0">
              <a:solidFill>
                <a:prstClr val="black"/>
              </a:solidFill>
              <a:latin typeface="Calibri"/>
              <a:ea typeface="Calibri"/>
              <a:cs typeface="Calibri"/>
            </a:endParaRPr>
          </a:p>
          <a:p>
            <a:pPr>
              <a:defRPr/>
            </a:pPr>
            <a:r>
              <a:rPr lang="en-GB" sz="1700">
                <a:solidFill>
                  <a:prstClr val="black"/>
                </a:solidFill>
                <a:latin typeface="Calibri"/>
              </a:rPr>
              <a:t>Final Return – October 2027</a:t>
            </a:r>
            <a:endParaRPr lang="en-GB" sz="1700" dirty="0">
              <a:solidFill>
                <a:prstClr val="black"/>
              </a:solidFill>
              <a:latin typeface="Calibri"/>
              <a:ea typeface="Calibri"/>
              <a:cs typeface="Calibri"/>
            </a:endParaRPr>
          </a:p>
          <a:p>
            <a:pPr>
              <a:defRPr/>
            </a:pPr>
            <a:r>
              <a:rPr lang="en-GB" sz="1700" dirty="0">
                <a:solidFill>
                  <a:prstClr val="black"/>
                </a:solidFill>
                <a:latin typeface="Calibri"/>
              </a:rPr>
              <a:t>Grant management meeting / visits</a:t>
            </a:r>
            <a:endParaRPr lang="en-GB" sz="1700" dirty="0">
              <a:solidFill>
                <a:prstClr val="black"/>
              </a:solidFill>
              <a:latin typeface="Calibri"/>
              <a:ea typeface="Calibri"/>
              <a:cs typeface="Calibri"/>
            </a:endParaRPr>
          </a:p>
          <a:p>
            <a:pPr>
              <a:buFont typeface="Arial" panose="020B0604020202020204" pitchFamily="34" charset="0"/>
              <a:buChar char="•"/>
              <a:defRPr/>
            </a:pPr>
            <a:endParaRPr lang="en-GB" sz="1700" dirty="0">
              <a:solidFill>
                <a:prstClr val="black"/>
              </a:solidFill>
              <a:latin typeface="Calibri"/>
              <a:ea typeface="Calibri"/>
              <a:cs typeface="Calibri"/>
            </a:endParaRPr>
          </a:p>
          <a:p>
            <a:pPr marL="0" indent="0">
              <a:buNone/>
              <a:defRPr/>
            </a:pPr>
            <a:r>
              <a:rPr lang="en-GB" sz="1700" b="1">
                <a:solidFill>
                  <a:prstClr val="black"/>
                </a:solidFill>
                <a:latin typeface="Calibri"/>
                <a:ea typeface="Calibri"/>
                <a:cs typeface="Calibri"/>
              </a:rPr>
              <a:t>Payment Schedule </a:t>
            </a:r>
          </a:p>
          <a:p>
            <a:pPr>
              <a:defRPr/>
            </a:pPr>
            <a:r>
              <a:rPr lang="en-GB" sz="1700">
                <a:solidFill>
                  <a:prstClr val="black"/>
                </a:solidFill>
                <a:latin typeface="Calibri"/>
                <a:ea typeface="Calibri"/>
                <a:cs typeface="Calibri"/>
              </a:rPr>
              <a:t>25% upfront at launch</a:t>
            </a:r>
            <a:endParaRPr lang="en-GB" sz="1700" dirty="0">
              <a:solidFill>
                <a:prstClr val="black"/>
              </a:solidFill>
              <a:latin typeface="Calibri"/>
              <a:ea typeface="Calibri"/>
              <a:cs typeface="Calibri"/>
            </a:endParaRPr>
          </a:p>
          <a:p>
            <a:pPr>
              <a:defRPr/>
            </a:pPr>
            <a:r>
              <a:rPr lang="en-GB" sz="1700" dirty="0">
                <a:solidFill>
                  <a:prstClr val="black"/>
                </a:solidFill>
                <a:latin typeface="Calibri"/>
                <a:ea typeface="Calibri"/>
                <a:cs typeface="Calibri"/>
              </a:rPr>
              <a:t>25% in </a:t>
            </a:r>
            <a:r>
              <a:rPr lang="en-GB" sz="1700">
                <a:solidFill>
                  <a:prstClr val="black"/>
                </a:solidFill>
                <a:latin typeface="Calibri"/>
                <a:ea typeface="Calibri"/>
                <a:cs typeface="Calibri"/>
              </a:rPr>
              <a:t>January, based on successful monitoring returns</a:t>
            </a:r>
            <a:endParaRPr lang="en-GB" sz="1700" dirty="0">
              <a:solidFill>
                <a:prstClr val="black"/>
              </a:solidFill>
              <a:latin typeface="Calibri"/>
              <a:ea typeface="Calibri"/>
              <a:cs typeface="Calibri"/>
            </a:endParaRPr>
          </a:p>
          <a:p>
            <a:pPr>
              <a:defRPr/>
            </a:pPr>
            <a:r>
              <a:rPr lang="en-GB" sz="1700">
                <a:solidFill>
                  <a:prstClr val="black"/>
                </a:solidFill>
                <a:latin typeface="Calibri"/>
                <a:ea typeface="Calibri"/>
                <a:cs typeface="Calibri"/>
              </a:rPr>
              <a:t>25% in April, based on successful monitoring returns</a:t>
            </a:r>
            <a:endParaRPr lang="en-GB" sz="1700" dirty="0">
              <a:solidFill>
                <a:prstClr val="black"/>
              </a:solidFill>
              <a:latin typeface="Calibri"/>
              <a:ea typeface="Calibri"/>
              <a:cs typeface="Calibri"/>
            </a:endParaRPr>
          </a:p>
          <a:p>
            <a:pPr>
              <a:defRPr/>
            </a:pPr>
            <a:r>
              <a:rPr lang="en-GB" sz="1700">
                <a:solidFill>
                  <a:prstClr val="black"/>
                </a:solidFill>
                <a:latin typeface="Calibri"/>
                <a:ea typeface="Calibri"/>
                <a:cs typeface="Calibri"/>
              </a:rPr>
              <a:t>25% in October, based on actual spends and successful monitoring returns</a:t>
            </a:r>
          </a:p>
          <a:p>
            <a:pPr marL="0" indent="0">
              <a:buNone/>
              <a:defRPr/>
            </a:pPr>
            <a:endParaRPr lang="en-GB" sz="1700" dirty="0">
              <a:solidFill>
                <a:prstClr val="black"/>
              </a:solidFill>
              <a:latin typeface="Calibri"/>
              <a:ea typeface="Calibri"/>
              <a:cs typeface="Calibri"/>
            </a:endParaRPr>
          </a:p>
          <a:p>
            <a:pPr marL="0" indent="0">
              <a:buFont typeface="Arial" panose="020B0604020202020204" pitchFamily="34" charset="0"/>
              <a:buNone/>
              <a:defRPr/>
            </a:pPr>
            <a:r>
              <a:rPr lang="en-GB" sz="1700" b="1" dirty="0">
                <a:solidFill>
                  <a:prstClr val="black"/>
                </a:solidFill>
                <a:latin typeface="Calibri"/>
              </a:rPr>
              <a:t>Submission requirements </a:t>
            </a:r>
            <a:endParaRPr lang="en-GB" sz="1700" b="1">
              <a:solidFill>
                <a:prstClr val="black"/>
              </a:solidFill>
              <a:latin typeface="Calibri"/>
              <a:ea typeface="Calibri"/>
              <a:cs typeface="Calibri"/>
            </a:endParaRPr>
          </a:p>
          <a:p>
            <a:pPr>
              <a:defRPr/>
            </a:pPr>
            <a:r>
              <a:rPr lang="en-GB" sz="1700" dirty="0">
                <a:solidFill>
                  <a:prstClr val="black"/>
                </a:solidFill>
                <a:latin typeface="Calibri"/>
              </a:rPr>
              <a:t>Completed monitoring forms</a:t>
            </a:r>
            <a:endParaRPr lang="en-GB" sz="1700" dirty="0">
              <a:solidFill>
                <a:prstClr val="black"/>
              </a:solidFill>
              <a:latin typeface="Calibri"/>
              <a:ea typeface="Calibri"/>
              <a:cs typeface="Calibri"/>
            </a:endParaRPr>
          </a:p>
          <a:p>
            <a:pPr>
              <a:defRPr/>
            </a:pPr>
            <a:r>
              <a:rPr lang="en-GB" sz="1700" dirty="0">
                <a:solidFill>
                  <a:prstClr val="black"/>
                </a:solidFill>
                <a:latin typeface="Calibri"/>
              </a:rPr>
              <a:t>Proof of expenditure </a:t>
            </a:r>
            <a:endParaRPr lang="en-GB" sz="1700" dirty="0">
              <a:solidFill>
                <a:prstClr val="black"/>
              </a:solidFill>
              <a:latin typeface="Calibri"/>
              <a:ea typeface="Calibri"/>
              <a:cs typeface="Calibri"/>
            </a:endParaRPr>
          </a:p>
          <a:p>
            <a:pPr>
              <a:defRPr/>
            </a:pPr>
            <a:r>
              <a:rPr lang="en-GB" sz="1700" dirty="0">
                <a:solidFill>
                  <a:prstClr val="black"/>
                </a:solidFill>
                <a:latin typeface="Calibri"/>
              </a:rPr>
              <a:t>Deadlines in Grant Agreement</a:t>
            </a:r>
            <a:endParaRPr lang="en-GB" sz="1700" dirty="0">
              <a:solidFill>
                <a:prstClr val="black"/>
              </a:solidFill>
              <a:latin typeface="Calibri"/>
              <a:ea typeface="Calibri"/>
              <a:cs typeface="Calibri"/>
            </a:endParaRPr>
          </a:p>
          <a:p>
            <a:pPr>
              <a:defRPr/>
            </a:pPr>
            <a:endParaRPr lang="en-GB" sz="1800" dirty="0">
              <a:solidFill>
                <a:prstClr val="black"/>
              </a:solidFill>
              <a:latin typeface="Calibri"/>
            </a:endParaRPr>
          </a:p>
          <a:p>
            <a:pPr marL="0" indent="0">
              <a:buFont typeface="Arial" panose="020B0604020202020204" pitchFamily="34" charset="0"/>
              <a:buNone/>
              <a:defRPr/>
            </a:pPr>
            <a:endParaRPr lang="en-GB" sz="1800" dirty="0">
              <a:solidFill>
                <a:prstClr val="black"/>
              </a:solidFill>
              <a:latin typeface="Calibri"/>
            </a:endParaRPr>
          </a:p>
          <a:p>
            <a:pPr>
              <a:defRPr/>
            </a:pPr>
            <a:endParaRPr lang="en-GB" sz="1800" dirty="0">
              <a:solidFill>
                <a:prstClr val="black"/>
              </a:solidFill>
              <a:latin typeface="Calibri"/>
            </a:endParaRPr>
          </a:p>
          <a:p>
            <a:pPr marL="0" indent="0">
              <a:buFont typeface="Arial" panose="020B0604020202020204" pitchFamily="34" charset="0"/>
              <a:buNone/>
            </a:pPr>
            <a:endParaRPr lang="en-GB" sz="1800" dirty="0"/>
          </a:p>
        </p:txBody>
      </p:sp>
      <p:sp>
        <p:nvSpPr>
          <p:cNvPr id="8" name="Title 1">
            <a:extLst>
              <a:ext uri="{FF2B5EF4-FFF2-40B4-BE49-F238E27FC236}">
                <a16:creationId xmlns:a16="http://schemas.microsoft.com/office/drawing/2014/main" id="{1E62898A-EF15-34D1-EF69-F5402733B3C0}"/>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t>Grant Award and Reporting</a:t>
            </a:r>
            <a:br>
              <a:rPr lang="en-GB" sz="2800" b="1" dirty="0"/>
            </a:br>
            <a:endParaRPr lang="en-GB" sz="2800">
              <a:ea typeface="Calibri"/>
              <a:cs typeface="Calibri"/>
            </a:endParaRPr>
          </a:p>
          <a:p>
            <a:endParaRPr lang="en-GB" sz="2800" b="1" dirty="0">
              <a:ea typeface="Calibri"/>
              <a:cs typeface="Calibri"/>
            </a:endParaRPr>
          </a:p>
          <a:p>
            <a:endParaRPr lang="en-GB" sz="2800" b="1" dirty="0">
              <a:ea typeface="Calibri"/>
              <a:cs typeface="Calibri"/>
            </a:endParaRPr>
          </a:p>
        </p:txBody>
      </p:sp>
    </p:spTree>
    <p:extLst>
      <p:ext uri="{BB962C8B-B14F-4D97-AF65-F5344CB8AC3E}">
        <p14:creationId xmlns:p14="http://schemas.microsoft.com/office/powerpoint/2010/main" val="4270753797"/>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5F39F-0273-BA2F-80F5-2207E8BA4A94}"/>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A778B73B-5377-511C-8D19-3A9F3688F476}"/>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D7840A2D-F29C-1CFD-B181-4E805D3D449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Content Placeholder 2">
            <a:extLst>
              <a:ext uri="{FF2B5EF4-FFF2-40B4-BE49-F238E27FC236}">
                <a16:creationId xmlns:a16="http://schemas.microsoft.com/office/drawing/2014/main" id="{2607019B-05BF-A491-1411-6FD009B57AFB}"/>
              </a:ext>
            </a:extLst>
          </p:cNvPr>
          <p:cNvSpPr txBox="1">
            <a:spLocks/>
          </p:cNvSpPr>
          <p:nvPr/>
        </p:nvSpPr>
        <p:spPr>
          <a:xfrm>
            <a:off x="609600" y="17526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lgn="ctr">
              <a:buNone/>
            </a:pPr>
            <a:r>
              <a:rPr lang="en-GB" sz="4000" b="1" dirty="0"/>
              <a:t>4. Common Errors and Top Tips</a:t>
            </a:r>
          </a:p>
        </p:txBody>
      </p:sp>
    </p:spTree>
    <p:extLst>
      <p:ext uri="{BB962C8B-B14F-4D97-AF65-F5344CB8AC3E}">
        <p14:creationId xmlns:p14="http://schemas.microsoft.com/office/powerpoint/2010/main" val="120641594"/>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7F470-5AB4-4981-5EFC-7C73BE3B35AB}"/>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D329160A-28B8-D3F7-8BB9-C6C83CC945BF}"/>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44E11700-EB6E-F4B4-2F92-67D617367F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Content Placeholder 2">
            <a:extLst>
              <a:ext uri="{FF2B5EF4-FFF2-40B4-BE49-F238E27FC236}">
                <a16:creationId xmlns:a16="http://schemas.microsoft.com/office/drawing/2014/main" id="{27C306B3-9911-1A38-2F4C-434EFB181AD6}"/>
              </a:ext>
            </a:extLst>
          </p:cNvPr>
          <p:cNvSpPr txBox="1">
            <a:spLocks/>
          </p:cNvSpPr>
          <p:nvPr/>
        </p:nvSpPr>
        <p:spPr>
          <a:xfrm>
            <a:off x="609600" y="17526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lgn="ctr">
              <a:buFont typeface="Arial" panose="020B0604020202020204" pitchFamily="34" charset="0"/>
              <a:buNone/>
            </a:pPr>
            <a:r>
              <a:rPr lang="en-GB" sz="4000" b="1" dirty="0"/>
              <a:t>1. Introduction to the VRU and SYMCA</a:t>
            </a:r>
          </a:p>
        </p:txBody>
      </p:sp>
    </p:spTree>
    <p:extLst>
      <p:ext uri="{BB962C8B-B14F-4D97-AF65-F5344CB8AC3E}">
        <p14:creationId xmlns:p14="http://schemas.microsoft.com/office/powerpoint/2010/main" val="3420416780"/>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FF2C4-359D-C72E-732B-8313076C5CC7}"/>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C4A8F273-7A3E-DAB3-8E10-9D40BAE6A5A5}"/>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94BAA6A9-5D27-6650-9861-7835E7A25CC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3" name="Content Placeholder 2">
            <a:extLst>
              <a:ext uri="{FF2B5EF4-FFF2-40B4-BE49-F238E27FC236}">
                <a16:creationId xmlns:a16="http://schemas.microsoft.com/office/drawing/2014/main" id="{7521027F-FDA1-8542-D528-5D979034D328}"/>
              </a:ext>
            </a:extLst>
          </p:cNvPr>
          <p:cNvSpPr txBox="1">
            <a:spLocks/>
          </p:cNvSpPr>
          <p:nvPr/>
        </p:nvSpPr>
        <p:spPr>
          <a:xfrm>
            <a:off x="457200" y="1196752"/>
            <a:ext cx="8229600" cy="5040560"/>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endParaRPr lang="en-GB" dirty="0"/>
          </a:p>
          <a:p>
            <a:pPr marL="514350" indent="-514350">
              <a:buFont typeface="+mj-lt"/>
              <a:buAutoNum type="arabicPeriod"/>
            </a:pPr>
            <a:r>
              <a:rPr lang="en-GB" sz="1800" dirty="0"/>
              <a:t>Alignment to VRU themes or priorities </a:t>
            </a:r>
          </a:p>
          <a:p>
            <a:pPr marL="514350" indent="-514350">
              <a:buFont typeface="+mj-lt"/>
              <a:buAutoNum type="arabicPeriod"/>
            </a:pPr>
            <a:r>
              <a:rPr lang="en-GB" sz="1800" dirty="0"/>
              <a:t>Delivery </a:t>
            </a:r>
            <a:r>
              <a:rPr lang="en-GB" sz="1800"/>
              <a:t>methodology</a:t>
            </a:r>
          </a:p>
          <a:p>
            <a:pPr marL="514350" indent="-514350">
              <a:buAutoNum type="arabicPeriod"/>
            </a:pPr>
            <a:r>
              <a:rPr lang="en-GB" sz="1800" dirty="0">
                <a:ea typeface="Calibri"/>
                <a:cs typeface="Calibri"/>
              </a:rPr>
              <a:t>Time line or project plan</a:t>
            </a:r>
          </a:p>
          <a:p>
            <a:pPr marL="514350" indent="-514350">
              <a:buFont typeface="+mj-lt"/>
              <a:buAutoNum type="arabicPeriod"/>
            </a:pPr>
            <a:r>
              <a:rPr lang="en-GB" sz="1800" dirty="0"/>
              <a:t>Referral pathways (into and beyond)</a:t>
            </a:r>
          </a:p>
          <a:p>
            <a:pPr marL="514350" indent="-514350">
              <a:buFont typeface="+mj-lt"/>
              <a:buAutoNum type="arabicPeriod"/>
            </a:pPr>
            <a:r>
              <a:rPr lang="en-GB" sz="1800" dirty="0"/>
              <a:t>Beneficiary targeting </a:t>
            </a:r>
          </a:p>
          <a:p>
            <a:pPr marL="514350" indent="-514350">
              <a:buFont typeface="+mj-lt"/>
              <a:buAutoNum type="arabicPeriod"/>
            </a:pPr>
            <a:r>
              <a:rPr lang="en-GB" sz="1800" dirty="0"/>
              <a:t>Evidence of need </a:t>
            </a:r>
          </a:p>
          <a:p>
            <a:pPr marL="514350" indent="-514350">
              <a:buFont typeface="+mj-lt"/>
              <a:buAutoNum type="arabicPeriod"/>
            </a:pPr>
            <a:r>
              <a:rPr lang="en-GB" sz="1800" dirty="0"/>
              <a:t>Partnership arrangements </a:t>
            </a:r>
          </a:p>
          <a:p>
            <a:pPr marL="514350" indent="-514350">
              <a:buFont typeface="+mj-lt"/>
              <a:buAutoNum type="arabicPeriod"/>
            </a:pPr>
            <a:r>
              <a:rPr lang="en-GB" sz="1800" dirty="0"/>
              <a:t>Mitigations </a:t>
            </a:r>
          </a:p>
          <a:p>
            <a:pPr marL="0" indent="0">
              <a:buFont typeface="Arial" panose="020B0604020202020204" pitchFamily="34" charset="0"/>
              <a:buNone/>
            </a:pPr>
            <a:endParaRPr lang="en-GB" dirty="0"/>
          </a:p>
          <a:p>
            <a:pPr marL="514350" indent="-514350">
              <a:buFont typeface="+mj-lt"/>
              <a:buAutoNum type="arabicPeriod"/>
            </a:pPr>
            <a:endParaRPr lang="en-GB" dirty="0"/>
          </a:p>
        </p:txBody>
      </p:sp>
      <p:sp>
        <p:nvSpPr>
          <p:cNvPr id="5" name="Title 1">
            <a:extLst>
              <a:ext uri="{FF2B5EF4-FFF2-40B4-BE49-F238E27FC236}">
                <a16:creationId xmlns:a16="http://schemas.microsoft.com/office/drawing/2014/main" id="{52F9D326-7842-75B0-8F73-D2AB6C4C09DA}"/>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t>Common </a:t>
            </a:r>
            <a:r>
              <a:rPr lang="en-GB" sz="2800" b="1"/>
              <a:t>Errors:</a:t>
            </a:r>
            <a:endParaRPr lang="en-US"/>
          </a:p>
          <a:p>
            <a:r>
              <a:rPr lang="en-GB" sz="2800" b="1">
                <a:ea typeface="Calibri"/>
                <a:cs typeface="Calibri"/>
              </a:rPr>
              <a:t>Insufficient Detail</a:t>
            </a:r>
            <a:endParaRPr lang="en-GB" sz="2800" b="1" dirty="0">
              <a:ea typeface="Calibri"/>
              <a:cs typeface="Calibri"/>
            </a:endParaRPr>
          </a:p>
          <a:p>
            <a:endParaRPr lang="en-GB" sz="2800" b="1" dirty="0">
              <a:ea typeface="Calibri"/>
              <a:cs typeface="Calibri"/>
            </a:endParaRPr>
          </a:p>
          <a:p>
            <a:endParaRPr lang="en-GB" sz="2800" b="1" dirty="0">
              <a:ea typeface="Calibri"/>
              <a:cs typeface="Calibri"/>
            </a:endParaRPr>
          </a:p>
          <a:p>
            <a:endParaRPr lang="en-GB" sz="2800" b="1" dirty="0">
              <a:ea typeface="Calibri"/>
              <a:cs typeface="Calibri"/>
            </a:endParaRPr>
          </a:p>
        </p:txBody>
      </p:sp>
    </p:spTree>
    <p:extLst>
      <p:ext uri="{BB962C8B-B14F-4D97-AF65-F5344CB8AC3E}">
        <p14:creationId xmlns:p14="http://schemas.microsoft.com/office/powerpoint/2010/main" val="27466804"/>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2E609-66ED-E4A8-E4ED-112D69AD8723}"/>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18C14368-9021-10DA-622C-C6824D99723C}"/>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87A5D969-F0D1-A4A1-75E8-1DD3BE8D20A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3" name="Content Placeholder 2">
            <a:extLst>
              <a:ext uri="{FF2B5EF4-FFF2-40B4-BE49-F238E27FC236}">
                <a16:creationId xmlns:a16="http://schemas.microsoft.com/office/drawing/2014/main" id="{A3C2F33B-616E-5BFF-CEB0-DEE8315AC246}"/>
              </a:ext>
            </a:extLst>
          </p:cNvPr>
          <p:cNvSpPr txBox="1">
            <a:spLocks/>
          </p:cNvSpPr>
          <p:nvPr/>
        </p:nvSpPr>
        <p:spPr>
          <a:xfrm>
            <a:off x="457200" y="1196752"/>
            <a:ext cx="8229600" cy="5040560"/>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endParaRPr lang="en-GB" dirty="0"/>
          </a:p>
          <a:p>
            <a:pPr marL="514350" indent="-514350">
              <a:buFont typeface="+mj-lt"/>
              <a:buAutoNum type="arabicPeriod"/>
            </a:pPr>
            <a:r>
              <a:rPr lang="en-GB" sz="1800" dirty="0"/>
              <a:t>Ineligible expenditure </a:t>
            </a:r>
          </a:p>
          <a:p>
            <a:pPr marL="914400" lvl="1" indent="-514350">
              <a:buFont typeface="+mj-lt"/>
              <a:buAutoNum type="arabicPeriod"/>
            </a:pPr>
            <a:r>
              <a:rPr lang="en-GB" sz="1800" dirty="0"/>
              <a:t>Trips or activity outside South Yorkshire (Inc Peak District)</a:t>
            </a:r>
            <a:endParaRPr lang="en-GB" sz="1800" dirty="0">
              <a:ea typeface="Calibri"/>
              <a:cs typeface="Calibri"/>
            </a:endParaRPr>
          </a:p>
          <a:p>
            <a:pPr marL="914400" lvl="1" indent="-514350">
              <a:buFont typeface="+mj-lt"/>
              <a:buAutoNum type="arabicPeriod"/>
            </a:pPr>
            <a:r>
              <a:rPr lang="en-GB" sz="1800"/>
              <a:t>Project / management costs above 10%</a:t>
            </a:r>
            <a:endParaRPr lang="en-GB" sz="1800">
              <a:ea typeface="Calibri"/>
              <a:cs typeface="Calibri"/>
            </a:endParaRPr>
          </a:p>
          <a:p>
            <a:pPr marL="914400" lvl="1" indent="-514350">
              <a:buFont typeface="+mj-lt"/>
              <a:buAutoNum type="arabicPeriod"/>
            </a:pPr>
            <a:r>
              <a:rPr lang="en-GB" sz="1800" dirty="0"/>
              <a:t>Evaluation costs</a:t>
            </a:r>
            <a:endParaRPr lang="en-GB" sz="1800" dirty="0">
              <a:ea typeface="Calibri"/>
              <a:cs typeface="Calibri"/>
            </a:endParaRPr>
          </a:p>
          <a:p>
            <a:pPr marL="914400" lvl="1" indent="-514350">
              <a:buFont typeface="+mj-lt"/>
              <a:buAutoNum type="arabicPeriod"/>
            </a:pPr>
            <a:r>
              <a:rPr lang="en-GB" sz="1800" dirty="0"/>
              <a:t>Activities which are not educational, i.e. trips to the cinema, ice skating etc</a:t>
            </a:r>
            <a:endParaRPr lang="en-GB" sz="1800" dirty="0">
              <a:ea typeface="Calibri"/>
              <a:cs typeface="Calibri"/>
            </a:endParaRPr>
          </a:p>
          <a:p>
            <a:pPr marL="914400" lvl="1" indent="-514350">
              <a:buFont typeface="+mj-lt"/>
              <a:buAutoNum type="arabicPeriod"/>
            </a:pPr>
            <a:r>
              <a:rPr lang="en-GB" sz="1800" dirty="0"/>
              <a:t>Hiring out your own venues / locations</a:t>
            </a:r>
            <a:endParaRPr lang="en-GB" sz="1800" dirty="0">
              <a:ea typeface="Calibri"/>
              <a:cs typeface="Calibri"/>
            </a:endParaRPr>
          </a:p>
          <a:p>
            <a:pPr marL="514350" indent="-514350">
              <a:buFont typeface="+mj-lt"/>
              <a:buAutoNum type="arabicPeriod"/>
            </a:pPr>
            <a:r>
              <a:rPr lang="en-GB" sz="1800" dirty="0"/>
              <a:t>Imbalances </a:t>
            </a:r>
          </a:p>
          <a:p>
            <a:pPr marL="514350" indent="-514350">
              <a:buFont typeface="+mj-lt"/>
              <a:buAutoNum type="arabicPeriod"/>
            </a:pPr>
            <a:r>
              <a:rPr lang="en-GB" sz="1800"/>
              <a:t>Line items not itemised </a:t>
            </a:r>
            <a:endParaRPr lang="en-GB" sz="1800">
              <a:ea typeface="Calibri"/>
              <a:cs typeface="Calibri"/>
            </a:endParaRPr>
          </a:p>
          <a:p>
            <a:pPr marL="514350" indent="-514350">
              <a:buFont typeface="+mj-lt"/>
              <a:buAutoNum type="arabicPeriod"/>
            </a:pPr>
            <a:r>
              <a:rPr lang="en-GB" sz="1800" dirty="0"/>
              <a:t>Unrealistic costs  </a:t>
            </a:r>
          </a:p>
          <a:p>
            <a:pPr marL="514350" indent="-514350">
              <a:buAutoNum type="arabicPeriod"/>
            </a:pPr>
            <a:r>
              <a:rPr lang="en-GB" sz="1800">
                <a:ea typeface="Calibri"/>
                <a:cs typeface="Calibri"/>
              </a:rPr>
              <a:t>Costs which are not aligned or mentioned in the main bid</a:t>
            </a:r>
            <a:endParaRPr lang="en-GB" sz="1800" dirty="0">
              <a:ea typeface="Calibri"/>
              <a:cs typeface="Calibri"/>
            </a:endParaRPr>
          </a:p>
          <a:p>
            <a:pPr marL="0" indent="0">
              <a:buNone/>
            </a:pPr>
            <a:endParaRPr lang="en-GB" dirty="0">
              <a:ea typeface="Calibri"/>
              <a:cs typeface="Calibri"/>
            </a:endParaRPr>
          </a:p>
          <a:p>
            <a:pPr marL="514350" indent="-514350">
              <a:buFont typeface="+mj-lt"/>
              <a:buAutoNum type="arabicPeriod"/>
            </a:pPr>
            <a:endParaRPr lang="en-GB" dirty="0">
              <a:ea typeface="Calibri"/>
              <a:cs typeface="Calibri"/>
            </a:endParaRPr>
          </a:p>
        </p:txBody>
      </p:sp>
      <p:sp>
        <p:nvSpPr>
          <p:cNvPr id="5" name="Title 1">
            <a:extLst>
              <a:ext uri="{FF2B5EF4-FFF2-40B4-BE49-F238E27FC236}">
                <a16:creationId xmlns:a16="http://schemas.microsoft.com/office/drawing/2014/main" id="{193B2848-E55D-35F9-3CBE-242556D1BFF8}"/>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t>Common </a:t>
            </a:r>
            <a:r>
              <a:rPr lang="en-GB" sz="2800" b="1"/>
              <a:t>Errors:</a:t>
            </a:r>
            <a:endParaRPr lang="en-US"/>
          </a:p>
          <a:p>
            <a:r>
              <a:rPr lang="en-GB" sz="2800" b="1">
                <a:ea typeface="Calibri"/>
                <a:cs typeface="Calibri"/>
              </a:rPr>
              <a:t>Budgetary Issues</a:t>
            </a:r>
            <a:endParaRPr lang="en-GB"/>
          </a:p>
          <a:p>
            <a:endParaRPr lang="en-GB" sz="2800" b="1" dirty="0">
              <a:ea typeface="Calibri"/>
              <a:cs typeface="Calibri"/>
            </a:endParaRPr>
          </a:p>
          <a:p>
            <a:endParaRPr lang="en-GB" sz="2800" b="1" dirty="0">
              <a:ea typeface="Calibri"/>
              <a:cs typeface="Calibri"/>
            </a:endParaRPr>
          </a:p>
        </p:txBody>
      </p:sp>
    </p:spTree>
    <p:extLst>
      <p:ext uri="{BB962C8B-B14F-4D97-AF65-F5344CB8AC3E}">
        <p14:creationId xmlns:p14="http://schemas.microsoft.com/office/powerpoint/2010/main" val="3141957580"/>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42FBF-AF8B-D68D-3C8B-7EC895CD57CD}"/>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D2B1E932-C726-3525-039A-E8AB6FA38AB3}"/>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734D3866-C28B-64FD-5660-31AF40384D7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Content Placeholder 2">
            <a:extLst>
              <a:ext uri="{FF2B5EF4-FFF2-40B4-BE49-F238E27FC236}">
                <a16:creationId xmlns:a16="http://schemas.microsoft.com/office/drawing/2014/main" id="{F056CDF4-811A-486D-E0C6-7E6A98C82F35}"/>
              </a:ext>
            </a:extLst>
          </p:cNvPr>
          <p:cNvSpPr txBox="1">
            <a:spLocks/>
          </p:cNvSpPr>
          <p:nvPr/>
        </p:nvSpPr>
        <p:spPr>
          <a:xfrm>
            <a:off x="457200" y="1196752"/>
            <a:ext cx="8229600" cy="5386610"/>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sz="1400" b="1" dirty="0">
              <a:highlight>
                <a:srgbClr val="FFFF00"/>
              </a:highlight>
            </a:endParaRPr>
          </a:p>
          <a:p>
            <a:pPr marL="0" indent="0">
              <a:buFont typeface="Arial" panose="020B0604020202020204" pitchFamily="34" charset="0"/>
              <a:buNone/>
            </a:pPr>
            <a:r>
              <a:rPr lang="en-GB" sz="1800" b="1" dirty="0"/>
              <a:t>Developing the project </a:t>
            </a:r>
            <a:endParaRPr lang="en-GB" sz="1800" b="1" dirty="0">
              <a:ea typeface="Calibri"/>
              <a:cs typeface="Calibri"/>
            </a:endParaRPr>
          </a:p>
          <a:p>
            <a:r>
              <a:rPr lang="en-GB" sz="1800" dirty="0"/>
              <a:t>Carefully read the scheme documentation to ensure suitability and eligibility</a:t>
            </a:r>
            <a:endParaRPr lang="en-GB" sz="1800" dirty="0">
              <a:ea typeface="Calibri"/>
              <a:cs typeface="Calibri"/>
            </a:endParaRPr>
          </a:p>
          <a:p>
            <a:r>
              <a:rPr lang="en-GB" sz="1800" dirty="0"/>
              <a:t>Engage internal colleagues to secure buy-in and assistance</a:t>
            </a:r>
            <a:endParaRPr lang="en-GB" sz="1800" dirty="0">
              <a:ea typeface="Calibri"/>
              <a:cs typeface="Calibri"/>
            </a:endParaRPr>
          </a:p>
          <a:p>
            <a:r>
              <a:rPr lang="en-GB" sz="1800" dirty="0"/>
              <a:t>Allocate plenty of time  </a:t>
            </a:r>
            <a:endParaRPr lang="en-GB" sz="1800" dirty="0">
              <a:ea typeface="Calibri"/>
              <a:cs typeface="Calibri"/>
            </a:endParaRPr>
          </a:p>
          <a:p>
            <a:r>
              <a:rPr lang="en-GB" sz="1800" dirty="0"/>
              <a:t>Engage with partner organisations to gain their support, especially if they are making or receiving referrals </a:t>
            </a:r>
            <a:endParaRPr lang="en-GB" sz="1800" dirty="0">
              <a:ea typeface="Calibri"/>
              <a:cs typeface="Calibri"/>
            </a:endParaRPr>
          </a:p>
          <a:p>
            <a:r>
              <a:rPr lang="en-GB" sz="1800" dirty="0"/>
              <a:t>Consider your plans for when the funding ends </a:t>
            </a:r>
            <a:endParaRPr lang="en-GB" sz="1800" dirty="0">
              <a:ea typeface="Calibri"/>
              <a:cs typeface="Calibri"/>
            </a:endParaRPr>
          </a:p>
          <a:p>
            <a:r>
              <a:rPr lang="en-GB" sz="1800" dirty="0"/>
              <a:t>If you’re unsure of anything, contact us </a:t>
            </a:r>
            <a:endParaRPr lang="en-GB" sz="1800" dirty="0">
              <a:ea typeface="Calibri"/>
              <a:cs typeface="Calibri"/>
            </a:endParaRPr>
          </a:p>
          <a:p>
            <a:pPr marL="0" indent="0">
              <a:buFont typeface="Arial" panose="020B0604020202020204" pitchFamily="34" charset="0"/>
              <a:buNone/>
            </a:pPr>
            <a:endParaRPr lang="en-GB" sz="1400" dirty="0"/>
          </a:p>
        </p:txBody>
      </p:sp>
      <p:sp>
        <p:nvSpPr>
          <p:cNvPr id="5" name="Title 1">
            <a:extLst>
              <a:ext uri="{FF2B5EF4-FFF2-40B4-BE49-F238E27FC236}">
                <a16:creationId xmlns:a16="http://schemas.microsoft.com/office/drawing/2014/main" id="{F0B73A22-FCA4-0F9D-E7A1-C339FEEF12C8}"/>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t>Top Tips 1</a:t>
            </a:r>
            <a:endParaRPr lang="en-US"/>
          </a:p>
          <a:p>
            <a:endParaRPr lang="en-GB" sz="2800" b="1" dirty="0">
              <a:ea typeface="Calibri"/>
              <a:cs typeface="Calibri"/>
            </a:endParaRPr>
          </a:p>
          <a:p>
            <a:endParaRPr lang="en-GB" sz="2800" b="1" dirty="0">
              <a:ea typeface="Calibri"/>
              <a:cs typeface="Calibri"/>
            </a:endParaRPr>
          </a:p>
        </p:txBody>
      </p:sp>
    </p:spTree>
    <p:extLst>
      <p:ext uri="{BB962C8B-B14F-4D97-AF65-F5344CB8AC3E}">
        <p14:creationId xmlns:p14="http://schemas.microsoft.com/office/powerpoint/2010/main" val="401701616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86804-DCCB-BF00-79BA-1528F8C680B6}"/>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E3DA788D-B309-9CAF-B178-A4ADBB927907}"/>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016D7C1C-E568-0006-7926-1E405FC5C9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Content Placeholder 2">
            <a:extLst>
              <a:ext uri="{FF2B5EF4-FFF2-40B4-BE49-F238E27FC236}">
                <a16:creationId xmlns:a16="http://schemas.microsoft.com/office/drawing/2014/main" id="{BCD9ACA3-3534-6F91-B0D9-9C46097F048B}"/>
              </a:ext>
            </a:extLst>
          </p:cNvPr>
          <p:cNvSpPr txBox="1">
            <a:spLocks/>
          </p:cNvSpPr>
          <p:nvPr/>
        </p:nvSpPr>
        <p:spPr>
          <a:xfrm>
            <a:off x="457200" y="1196752"/>
            <a:ext cx="8229600" cy="5386610"/>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400" b="1" dirty="0"/>
          </a:p>
          <a:p>
            <a:pPr marL="0" indent="0">
              <a:buFont typeface="Arial" panose="020B0604020202020204" pitchFamily="34" charset="0"/>
              <a:buNone/>
            </a:pPr>
            <a:r>
              <a:rPr lang="en-GB" sz="1800" b="1"/>
              <a:t>Writing your proposal </a:t>
            </a:r>
            <a:endParaRPr lang="en-GB" sz="1800" b="1">
              <a:highlight>
                <a:srgbClr val="FFFF00"/>
              </a:highlight>
              <a:ea typeface="Calibri"/>
              <a:cs typeface="Calibri"/>
            </a:endParaRPr>
          </a:p>
          <a:p>
            <a:r>
              <a:rPr lang="en-GB" sz="1800" dirty="0"/>
              <a:t>Adhere to word and character limits</a:t>
            </a:r>
            <a:endParaRPr lang="en-GB" sz="1800" dirty="0">
              <a:ea typeface="Calibri"/>
              <a:cs typeface="Calibri"/>
            </a:endParaRPr>
          </a:p>
          <a:p>
            <a:r>
              <a:rPr lang="en-GB" sz="1800" dirty="0"/>
              <a:t>Draft in Microsoft Word and copy across</a:t>
            </a:r>
            <a:endParaRPr lang="en-GB" sz="1800" dirty="0">
              <a:ea typeface="Calibri"/>
              <a:cs typeface="Calibri"/>
            </a:endParaRPr>
          </a:p>
          <a:p>
            <a:r>
              <a:rPr lang="en-GB" sz="1800" dirty="0"/>
              <a:t>Do not submit as a PDF document, and please do not alter the structure or formatting of the template</a:t>
            </a:r>
            <a:endParaRPr lang="en-GB" sz="1800" dirty="0">
              <a:ea typeface="Calibri"/>
              <a:cs typeface="Calibri"/>
            </a:endParaRPr>
          </a:p>
          <a:p>
            <a:r>
              <a:rPr lang="en-GB" sz="1800" dirty="0"/>
              <a:t>Be clear and concise</a:t>
            </a:r>
            <a:endParaRPr lang="en-GB" sz="1800" dirty="0">
              <a:ea typeface="Calibri"/>
              <a:cs typeface="Calibri"/>
            </a:endParaRPr>
          </a:p>
          <a:p>
            <a:r>
              <a:rPr lang="en-GB" sz="1800" dirty="0"/>
              <a:t>Check spellings and grammar </a:t>
            </a:r>
            <a:endParaRPr lang="en-GB" sz="1800" dirty="0">
              <a:ea typeface="Calibri"/>
              <a:cs typeface="Calibri"/>
            </a:endParaRPr>
          </a:p>
          <a:p>
            <a:r>
              <a:rPr lang="en-GB" sz="1800" dirty="0"/>
              <a:t>Avoid jargon, generalisations and abbreviations </a:t>
            </a:r>
            <a:endParaRPr lang="en-GB" sz="1800" dirty="0">
              <a:ea typeface="Calibri"/>
              <a:cs typeface="Calibri"/>
            </a:endParaRPr>
          </a:p>
          <a:p>
            <a:r>
              <a:rPr lang="en-GB" sz="1800" dirty="0"/>
              <a:t>Regularly refer back to the guidelines and documentation  </a:t>
            </a:r>
            <a:endParaRPr lang="en-GB" sz="1800" dirty="0">
              <a:ea typeface="Calibri"/>
              <a:cs typeface="Calibri"/>
            </a:endParaRPr>
          </a:p>
          <a:p>
            <a:r>
              <a:rPr lang="en-GB" sz="1800" dirty="0"/>
              <a:t>Ensure you clearly describe how the project meets the priority and theme selected</a:t>
            </a:r>
            <a:endParaRPr lang="en-GB" sz="1800" dirty="0">
              <a:ea typeface="Calibri"/>
              <a:cs typeface="Calibri"/>
            </a:endParaRPr>
          </a:p>
          <a:p>
            <a:r>
              <a:rPr lang="en-GB" sz="1800" dirty="0"/>
              <a:t>Make a solid case to demonstrate the need for the project  </a:t>
            </a:r>
            <a:endParaRPr lang="en-GB" sz="1800" dirty="0">
              <a:ea typeface="Calibri"/>
              <a:cs typeface="Calibri"/>
            </a:endParaRPr>
          </a:p>
          <a:p>
            <a:r>
              <a:rPr lang="en-GB" sz="1800" dirty="0"/>
              <a:t>Be specific: remember to include numbers, ages, locations, etc. </a:t>
            </a:r>
            <a:endParaRPr lang="en-GB" sz="1800" dirty="0">
              <a:ea typeface="Calibri"/>
              <a:cs typeface="Calibri"/>
            </a:endParaRPr>
          </a:p>
          <a:p>
            <a:r>
              <a:rPr lang="en-GB" sz="1800" dirty="0"/>
              <a:t>Have you covered the who, when, where, how and why?  </a:t>
            </a:r>
            <a:endParaRPr lang="en-GB" sz="1800" dirty="0">
              <a:ea typeface="Calibri"/>
              <a:cs typeface="Calibri"/>
            </a:endParaRPr>
          </a:p>
          <a:p>
            <a:r>
              <a:rPr lang="en-GB" sz="1800" dirty="0"/>
              <a:t>Ensure you document the experience and qualifications, where applicable, of those delivering the project </a:t>
            </a:r>
            <a:endParaRPr lang="en-GB" sz="1800" dirty="0">
              <a:ea typeface="Calibri"/>
              <a:cs typeface="Calibri"/>
            </a:endParaRPr>
          </a:p>
        </p:txBody>
      </p:sp>
      <p:sp>
        <p:nvSpPr>
          <p:cNvPr id="5" name="Title 1">
            <a:extLst>
              <a:ext uri="{FF2B5EF4-FFF2-40B4-BE49-F238E27FC236}">
                <a16:creationId xmlns:a16="http://schemas.microsoft.com/office/drawing/2014/main" id="{B278F80A-889F-6598-B44A-A52E2C28A607}"/>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t>Top Tips 2</a:t>
            </a:r>
            <a:endParaRPr lang="en-GB" sz="2800">
              <a:ea typeface="Calibri"/>
              <a:cs typeface="Calibri"/>
            </a:endParaRPr>
          </a:p>
          <a:p>
            <a:endParaRPr lang="en-GB" sz="2800" b="1" dirty="0">
              <a:ea typeface="Calibri"/>
              <a:cs typeface="Calibri"/>
            </a:endParaRPr>
          </a:p>
          <a:p>
            <a:endParaRPr lang="en-GB" sz="2800" b="1" dirty="0">
              <a:ea typeface="Calibri"/>
              <a:cs typeface="Calibri"/>
            </a:endParaRPr>
          </a:p>
        </p:txBody>
      </p:sp>
    </p:spTree>
    <p:extLst>
      <p:ext uri="{BB962C8B-B14F-4D97-AF65-F5344CB8AC3E}">
        <p14:creationId xmlns:p14="http://schemas.microsoft.com/office/powerpoint/2010/main" val="2919659355"/>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14B1C-D96E-CDAC-9396-9843734DF362}"/>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93315629-8112-08D5-C54C-C7B72C45ED77}"/>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A0F13B29-277D-79F2-B2F6-B186A05D86A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Content Placeholder 2">
            <a:extLst>
              <a:ext uri="{FF2B5EF4-FFF2-40B4-BE49-F238E27FC236}">
                <a16:creationId xmlns:a16="http://schemas.microsoft.com/office/drawing/2014/main" id="{6AE6DA3D-3369-BA8A-3A79-3E110EE4FAAE}"/>
              </a:ext>
            </a:extLst>
          </p:cNvPr>
          <p:cNvSpPr txBox="1">
            <a:spLocks/>
          </p:cNvSpPr>
          <p:nvPr/>
        </p:nvSpPr>
        <p:spPr>
          <a:xfrm>
            <a:off x="457200" y="1417638"/>
            <a:ext cx="8229600" cy="4708525"/>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b="1" dirty="0"/>
              <a:t>Preparing your budget</a:t>
            </a:r>
          </a:p>
          <a:p>
            <a:r>
              <a:rPr lang="en-GB" sz="1800" dirty="0"/>
              <a:t>Think value for money - £20,000 is a limit not a target </a:t>
            </a:r>
          </a:p>
          <a:p>
            <a:r>
              <a:rPr lang="en-GB" sz="1800" dirty="0"/>
              <a:t>Ensure all items requested are eligible by checking the budget guidance</a:t>
            </a:r>
          </a:p>
          <a:p>
            <a:r>
              <a:rPr lang="en-GB" sz="1800" dirty="0"/>
              <a:t>Ensure your budget is accurate, adds up and is itemised </a:t>
            </a:r>
          </a:p>
          <a:p>
            <a:r>
              <a:rPr lang="en-GB" sz="1800" dirty="0"/>
              <a:t>Ensure you utilise the budget checklist in the guidance notes</a:t>
            </a:r>
          </a:p>
          <a:p>
            <a:pPr marL="0" indent="0">
              <a:buFont typeface="Arial" panose="020B0604020202020204" pitchFamily="34" charset="0"/>
              <a:buNone/>
            </a:pPr>
            <a:endParaRPr lang="en-GB" sz="1800" dirty="0">
              <a:highlight>
                <a:srgbClr val="FFFF00"/>
              </a:highlight>
            </a:endParaRPr>
          </a:p>
          <a:p>
            <a:pPr marL="0" indent="0">
              <a:buFont typeface="Arial" panose="020B0604020202020204" pitchFamily="34" charset="0"/>
              <a:buNone/>
            </a:pPr>
            <a:r>
              <a:rPr lang="en-GB" sz="1800" b="1" dirty="0"/>
              <a:t>Final checks </a:t>
            </a:r>
            <a:r>
              <a:rPr lang="en-GB" sz="1800" dirty="0"/>
              <a:t> </a:t>
            </a:r>
          </a:p>
          <a:p>
            <a:r>
              <a:rPr lang="en-GB" sz="1800" dirty="0"/>
              <a:t>If you have time, walk away and review again later </a:t>
            </a:r>
          </a:p>
          <a:p>
            <a:r>
              <a:rPr lang="en-GB" sz="1800" dirty="0"/>
              <a:t>Make time to proofread your proposal </a:t>
            </a:r>
          </a:p>
          <a:p>
            <a:r>
              <a:rPr lang="en-GB" sz="1800" dirty="0"/>
              <a:t>Give yourself plenty of time to </a:t>
            </a:r>
            <a:r>
              <a:rPr lang="en-GB" sz="1800"/>
              <a:t>submit</a:t>
            </a:r>
            <a:endParaRPr lang="en-GB" sz="1800" dirty="0">
              <a:ea typeface="Calibri"/>
              <a:cs typeface="Calibri"/>
            </a:endParaRPr>
          </a:p>
        </p:txBody>
      </p:sp>
      <p:sp>
        <p:nvSpPr>
          <p:cNvPr id="5" name="Title 1">
            <a:extLst>
              <a:ext uri="{FF2B5EF4-FFF2-40B4-BE49-F238E27FC236}">
                <a16:creationId xmlns:a16="http://schemas.microsoft.com/office/drawing/2014/main" id="{3912647D-622F-2355-1C05-EA7A3901ADDB}"/>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t>Top Tips 3</a:t>
            </a:r>
            <a:endParaRPr lang="en-US"/>
          </a:p>
          <a:p>
            <a:endParaRPr lang="en-GB" sz="2800" b="1" dirty="0">
              <a:ea typeface="Calibri"/>
              <a:cs typeface="Calibri"/>
            </a:endParaRPr>
          </a:p>
          <a:p>
            <a:endParaRPr lang="en-GB" sz="2800" b="1" dirty="0">
              <a:ea typeface="Calibri"/>
              <a:cs typeface="Calibri"/>
            </a:endParaRPr>
          </a:p>
        </p:txBody>
      </p:sp>
    </p:spTree>
    <p:extLst>
      <p:ext uri="{BB962C8B-B14F-4D97-AF65-F5344CB8AC3E}">
        <p14:creationId xmlns:p14="http://schemas.microsoft.com/office/powerpoint/2010/main" val="2236729323"/>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5A96D-C714-FE30-024B-D7EA07B3C351}"/>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9DA76CBC-F4DF-BFB1-DE1C-9E4A78940549}"/>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D19F86A0-C9DB-FE3D-6033-523206E161B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Content Placeholder 2">
            <a:extLst>
              <a:ext uri="{FF2B5EF4-FFF2-40B4-BE49-F238E27FC236}">
                <a16:creationId xmlns:a16="http://schemas.microsoft.com/office/drawing/2014/main" id="{2E274A8F-D14D-6A12-B8E0-7A30FF854A35}"/>
              </a:ext>
            </a:extLst>
          </p:cNvPr>
          <p:cNvSpPr txBox="1">
            <a:spLocks/>
          </p:cNvSpPr>
          <p:nvPr/>
        </p:nvSpPr>
        <p:spPr>
          <a:xfrm>
            <a:off x="457200" y="1417638"/>
            <a:ext cx="8229600" cy="4708525"/>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a:t>Sheffield</a:t>
            </a:r>
            <a:endParaRPr lang="en-US"/>
          </a:p>
          <a:p>
            <a:r>
              <a:rPr lang="en-GB" sz="1800">
                <a:ea typeface="Calibri"/>
                <a:cs typeface="Calibri"/>
              </a:rPr>
              <a:t>Voluntary Action Sheffield - </a:t>
            </a:r>
            <a:r>
              <a:rPr lang="en-GB" sz="1800" dirty="0">
                <a:ea typeface="Calibri"/>
                <a:cs typeface="Calibri"/>
                <a:hlinkClick r:id="rId4"/>
              </a:rPr>
              <a:t>www.vas.org.uk</a:t>
            </a:r>
            <a:endParaRPr lang="en-GB" sz="1800">
              <a:ea typeface="Calibri"/>
              <a:cs typeface="Calibri"/>
            </a:endParaRPr>
          </a:p>
          <a:p>
            <a:endParaRPr lang="en-GB" sz="1800" b="1" dirty="0">
              <a:ea typeface="Calibri"/>
              <a:cs typeface="Calibri"/>
            </a:endParaRPr>
          </a:p>
          <a:p>
            <a:pPr marL="0" indent="0">
              <a:buNone/>
            </a:pPr>
            <a:r>
              <a:rPr lang="en-GB" sz="1800" b="1">
                <a:ea typeface="Calibri"/>
                <a:cs typeface="Calibri"/>
              </a:rPr>
              <a:t>Rotherham</a:t>
            </a:r>
            <a:endParaRPr lang="en-GB" sz="1800" b="1" dirty="0">
              <a:ea typeface="Calibri"/>
              <a:cs typeface="Calibri"/>
            </a:endParaRPr>
          </a:p>
          <a:p>
            <a:r>
              <a:rPr lang="en-GB" sz="1800">
                <a:ea typeface="Calibri"/>
                <a:cs typeface="Calibri"/>
              </a:rPr>
              <a:t>Voluntary Action Rotherham – </a:t>
            </a:r>
            <a:r>
              <a:rPr lang="en-GB" sz="1800" dirty="0">
                <a:ea typeface="Calibri"/>
                <a:cs typeface="Calibri"/>
                <a:hlinkClick r:id="rId5"/>
              </a:rPr>
              <a:t>www.varotherham.org.uk</a:t>
            </a:r>
            <a:endParaRPr lang="en-GB">
              <a:ea typeface="Calibri"/>
              <a:cs typeface="Calibri"/>
            </a:endParaRPr>
          </a:p>
          <a:p>
            <a:endParaRPr lang="en-GB" sz="1800" b="1" dirty="0">
              <a:ea typeface="Calibri"/>
              <a:cs typeface="Calibri"/>
            </a:endParaRPr>
          </a:p>
          <a:p>
            <a:pPr marL="0" indent="0">
              <a:buNone/>
            </a:pPr>
            <a:r>
              <a:rPr lang="en-GB" sz="1800" b="1">
                <a:ea typeface="Calibri"/>
                <a:cs typeface="Calibri"/>
              </a:rPr>
              <a:t>Doncaster</a:t>
            </a:r>
            <a:endParaRPr lang="en-GB" sz="1800" b="1" dirty="0">
              <a:ea typeface="Calibri"/>
              <a:cs typeface="Calibri"/>
            </a:endParaRPr>
          </a:p>
          <a:p>
            <a:r>
              <a:rPr lang="en-GB" sz="1800">
                <a:ea typeface="Calibri"/>
                <a:cs typeface="Calibri"/>
              </a:rPr>
              <a:t>Voluntary Action Doncaster – </a:t>
            </a:r>
            <a:r>
              <a:rPr lang="en-GB" sz="1800" dirty="0">
                <a:ea typeface="Calibri"/>
                <a:cs typeface="Calibri"/>
                <a:hlinkClick r:id="rId6"/>
              </a:rPr>
              <a:t>www.voluntaryactiondoncaster.org.uk</a:t>
            </a:r>
            <a:endParaRPr lang="en-GB" sz="1800">
              <a:ea typeface="Calibri"/>
              <a:cs typeface="Calibri"/>
            </a:endParaRPr>
          </a:p>
          <a:p>
            <a:endParaRPr lang="en-GB" sz="1800" b="1" dirty="0">
              <a:ea typeface="Calibri"/>
              <a:cs typeface="Calibri"/>
            </a:endParaRPr>
          </a:p>
          <a:p>
            <a:pPr marL="0" indent="0">
              <a:buNone/>
            </a:pPr>
            <a:r>
              <a:rPr lang="en-GB" sz="1800" b="1">
                <a:ea typeface="Calibri"/>
                <a:cs typeface="Calibri"/>
              </a:rPr>
              <a:t>Barnsley</a:t>
            </a:r>
            <a:endParaRPr lang="en-GB" sz="1800" b="1" dirty="0">
              <a:ea typeface="Calibri"/>
              <a:cs typeface="Calibri"/>
            </a:endParaRPr>
          </a:p>
          <a:p>
            <a:r>
              <a:rPr lang="en-GB" sz="1800">
                <a:ea typeface="Calibri"/>
                <a:cs typeface="Calibri"/>
              </a:rPr>
              <a:t>Barnsley CVS – </a:t>
            </a:r>
            <a:r>
              <a:rPr lang="en-GB" sz="1800" dirty="0">
                <a:ea typeface="Calibri"/>
                <a:cs typeface="Calibri"/>
                <a:hlinkClick r:id="rId7"/>
              </a:rPr>
              <a:t>www.barnsleycvs.org.uk</a:t>
            </a:r>
            <a:endParaRPr lang="en-GB" sz="1800">
              <a:ea typeface="Calibri"/>
              <a:cs typeface="Calibri"/>
            </a:endParaRPr>
          </a:p>
          <a:p>
            <a:endParaRPr lang="en-GB" sz="1800" b="1" dirty="0">
              <a:ea typeface="Calibri"/>
              <a:cs typeface="Calibri"/>
            </a:endParaRPr>
          </a:p>
          <a:p>
            <a:pPr marL="0" indent="0">
              <a:buNone/>
            </a:pPr>
            <a:r>
              <a:rPr lang="en-GB" sz="1800" b="1">
                <a:ea typeface="Calibri"/>
                <a:cs typeface="Calibri"/>
              </a:rPr>
              <a:t>South Yorkshire Funding Advice Bureau </a:t>
            </a:r>
            <a:r>
              <a:rPr lang="en-GB" sz="1800">
                <a:ea typeface="Calibri"/>
                <a:cs typeface="Calibri"/>
              </a:rPr>
              <a:t>– </a:t>
            </a:r>
            <a:r>
              <a:rPr lang="en-GB" sz="1800" dirty="0">
                <a:ea typeface="Calibri"/>
                <a:cs typeface="Calibri"/>
                <a:hlinkClick r:id="rId8"/>
              </a:rPr>
              <a:t>www.syfab.org.uk</a:t>
            </a:r>
            <a:endParaRPr lang="en-GB" sz="1800" dirty="0">
              <a:ea typeface="Calibri"/>
              <a:cs typeface="Calibri"/>
            </a:endParaRPr>
          </a:p>
          <a:p>
            <a:pPr marL="0" indent="0">
              <a:buNone/>
            </a:pPr>
            <a:endParaRPr lang="en-GB" sz="1800" b="1" dirty="0">
              <a:ea typeface="Calibri"/>
              <a:cs typeface="Calibri"/>
            </a:endParaRPr>
          </a:p>
        </p:txBody>
      </p:sp>
      <p:sp>
        <p:nvSpPr>
          <p:cNvPr id="5" name="Title 1">
            <a:extLst>
              <a:ext uri="{FF2B5EF4-FFF2-40B4-BE49-F238E27FC236}">
                <a16:creationId xmlns:a16="http://schemas.microsoft.com/office/drawing/2014/main" id="{0AC3538A-7091-4B3E-9CDF-FFB59F457AD6}"/>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t>Wider Support / Resources</a:t>
            </a:r>
            <a:endParaRPr lang="en-US"/>
          </a:p>
          <a:p>
            <a:endParaRPr lang="en-GB" sz="2800" b="1" dirty="0">
              <a:ea typeface="Calibri"/>
              <a:cs typeface="Calibri"/>
            </a:endParaRPr>
          </a:p>
          <a:p>
            <a:endParaRPr lang="en-GB" sz="2800" b="1" dirty="0">
              <a:ea typeface="Calibri"/>
              <a:cs typeface="Calibri"/>
            </a:endParaRPr>
          </a:p>
        </p:txBody>
      </p:sp>
    </p:spTree>
    <p:extLst>
      <p:ext uri="{BB962C8B-B14F-4D97-AF65-F5344CB8AC3E}">
        <p14:creationId xmlns:p14="http://schemas.microsoft.com/office/powerpoint/2010/main" val="4288087600"/>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D7610-DF6D-B888-1821-C5AB8CBEB372}"/>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A26BF609-6B61-0FD2-D0FC-6423B4BE4528}"/>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55BAF9D0-6EAA-626D-7577-5F15505852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2" name="Title 1">
            <a:extLst>
              <a:ext uri="{FF2B5EF4-FFF2-40B4-BE49-F238E27FC236}">
                <a16:creationId xmlns:a16="http://schemas.microsoft.com/office/drawing/2014/main" id="{558EA0F1-873C-6F52-63EE-C94BBE8B0CB0}"/>
              </a:ext>
            </a:extLst>
          </p:cNvPr>
          <p:cNvSpPr txBox="1">
            <a:spLocks/>
          </p:cNvSpPr>
          <p:nvPr/>
        </p:nvSpPr>
        <p:spPr>
          <a:xfrm>
            <a:off x="685800" y="2528900"/>
            <a:ext cx="7772400" cy="1800200"/>
          </a:xfrm>
          <a:prstGeom prst="rect">
            <a:avLst/>
          </a:prstGeom>
        </p:spPr>
        <p:txBody>
          <a:bodyPr lIns="91440" tIns="45720" rIns="91440" bIns="4572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ea typeface="+mj-lt"/>
                <a:cs typeface="+mj-lt"/>
              </a:rPr>
              <a:t>For all questions and to submit your application: </a:t>
            </a:r>
            <a:r>
              <a:rPr lang="en-GB" sz="2800" b="1" dirty="0">
                <a:ea typeface="+mj-lt"/>
                <a:cs typeface="+mj-lt"/>
                <a:hlinkClick r:id="rId4"/>
              </a:rPr>
              <a:t>Grants@southyorkshire-ca.gov.uk</a:t>
            </a:r>
            <a:endParaRPr lang="en-GB" sz="2800" b="1" dirty="0">
              <a:ea typeface="+mj-lt"/>
              <a:cs typeface="+mj-lt"/>
            </a:endParaRPr>
          </a:p>
          <a:p>
            <a:endParaRPr lang="en-GB" sz="2800" dirty="0"/>
          </a:p>
          <a:p>
            <a:endParaRPr lang="en-GB" sz="4000" b="1" dirty="0">
              <a:ea typeface="Calibri"/>
              <a:cs typeface="Calibri"/>
            </a:endParaRPr>
          </a:p>
        </p:txBody>
      </p:sp>
    </p:spTree>
    <p:extLst>
      <p:ext uri="{BB962C8B-B14F-4D97-AF65-F5344CB8AC3E}">
        <p14:creationId xmlns:p14="http://schemas.microsoft.com/office/powerpoint/2010/main" val="3610864418"/>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17D99-C6E5-1500-65C6-B48EA8BB123F}"/>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584103B9-84D7-2CA2-A8BC-A5382C65886B}"/>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273868B2-2416-456F-51DC-EED37D0EE0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Content Placeholder 2">
            <a:extLst>
              <a:ext uri="{FF2B5EF4-FFF2-40B4-BE49-F238E27FC236}">
                <a16:creationId xmlns:a16="http://schemas.microsoft.com/office/drawing/2014/main" id="{5BE8BBEC-CFAE-C6B5-B9CC-4B0C0AC583DF}"/>
              </a:ext>
            </a:extLst>
          </p:cNvPr>
          <p:cNvSpPr txBox="1">
            <a:spLocks/>
          </p:cNvSpPr>
          <p:nvPr/>
        </p:nvSpPr>
        <p:spPr>
          <a:xfrm>
            <a:off x="457200" y="1417638"/>
            <a:ext cx="8229600" cy="4708525"/>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a:latin typeface="Calibri"/>
                <a:ea typeface="Calibri"/>
                <a:cs typeface="Calibri"/>
              </a:rPr>
              <a:t>Our current evaluation partner </a:t>
            </a:r>
            <a:r>
              <a:rPr lang="en-GB" sz="1600" dirty="0">
                <a:latin typeface="Calibri"/>
                <a:ea typeface="Calibri"/>
                <a:cs typeface="Calibri"/>
                <a:hlinkClick r:id="rId4"/>
              </a:rPr>
              <a:t>Rocket Science</a:t>
            </a:r>
            <a:r>
              <a:rPr lang="en-GB" sz="1600">
                <a:latin typeface="Calibri"/>
                <a:ea typeface="Calibri"/>
                <a:cs typeface="Calibri"/>
              </a:rPr>
              <a:t> is delivering a free online workshop for voluntary and community sector organisations on </a:t>
            </a:r>
            <a:r>
              <a:rPr lang="en-GB" sz="1600" b="1">
                <a:latin typeface="Calibri"/>
                <a:ea typeface="Calibri"/>
                <a:cs typeface="Calibri"/>
              </a:rPr>
              <a:t>developing your Story of Change</a:t>
            </a:r>
            <a:r>
              <a:rPr lang="en-GB" sz="1600">
                <a:latin typeface="Calibri"/>
                <a:ea typeface="Calibri"/>
                <a:cs typeface="Calibri"/>
              </a:rPr>
              <a:t>.</a:t>
            </a:r>
            <a:endParaRPr lang="en-US" sz="1600">
              <a:latin typeface="Calibri"/>
              <a:ea typeface="Calibri"/>
              <a:cs typeface="Calibri"/>
            </a:endParaRPr>
          </a:p>
          <a:p>
            <a:endParaRPr lang="en-GB" sz="1600" dirty="0">
              <a:ea typeface="Calibri"/>
              <a:cs typeface="Calibri"/>
            </a:endParaRPr>
          </a:p>
          <a:p>
            <a:r>
              <a:rPr lang="en-GB" sz="1600">
                <a:latin typeface="Calibri"/>
                <a:ea typeface="Calibri"/>
                <a:cs typeface="Calibri"/>
              </a:rPr>
              <a:t>A Story of Change is a practical way of explaining the difference your work aims to make. It helps you show the link between the needs or issues you are responding to, the activities you deliver, and the changes you hope to support for the people and communities you work with.</a:t>
            </a:r>
            <a:endParaRPr lang="en-GB" sz="1600" dirty="0">
              <a:latin typeface="Calibri"/>
              <a:ea typeface="Calibri"/>
              <a:cs typeface="Calibri"/>
            </a:endParaRPr>
          </a:p>
          <a:p>
            <a:endParaRPr lang="en-GB" sz="1600" dirty="0">
              <a:ea typeface="Calibri"/>
              <a:cs typeface="Calibri"/>
            </a:endParaRPr>
          </a:p>
          <a:p>
            <a:r>
              <a:rPr lang="en-GB" sz="1600" dirty="0">
                <a:latin typeface="Calibri"/>
                <a:ea typeface="Calibri"/>
                <a:cs typeface="Calibri"/>
              </a:rPr>
              <a:t>This session will be particularly useful for organisations applying to the next Violence Reduction Fund grants round, as it will help you think through how to clearly describe your project’s intended impact in your application. However, the session is not only about this grant round — the same approach can support future funding bids, partnership conversations, reporting, evaluation and internal learning.</a:t>
            </a:r>
          </a:p>
          <a:p>
            <a:endParaRPr lang="en-GB" sz="1600" dirty="0">
              <a:ea typeface="Calibri"/>
              <a:cs typeface="Calibri"/>
            </a:endParaRPr>
          </a:p>
          <a:p>
            <a:r>
              <a:rPr lang="en-GB" sz="1600" dirty="0">
                <a:latin typeface="Calibri"/>
                <a:ea typeface="Calibri"/>
                <a:cs typeface="Calibri"/>
              </a:rPr>
              <a:t>The workshop is designed to be practical and accessible. You do not need previous evaluation experience, and you do not need to have a fully developed project idea before attending.</a:t>
            </a:r>
          </a:p>
          <a:p>
            <a:endParaRPr lang="en-GB" sz="1600" dirty="0">
              <a:ea typeface="Calibri"/>
              <a:cs typeface="Calibri"/>
            </a:endParaRPr>
          </a:p>
          <a:p>
            <a:r>
              <a:rPr lang="en-GB" sz="1600">
                <a:latin typeface="Calibri"/>
                <a:ea typeface="Calibri"/>
                <a:cs typeface="Calibri"/>
              </a:rPr>
              <a:t>Please register here to attend: </a:t>
            </a:r>
            <a:r>
              <a:rPr lang="en-GB" sz="1600" dirty="0">
                <a:ea typeface="+mn-lt"/>
                <a:cs typeface="+mn-lt"/>
                <a:hlinkClick r:id="rId5"/>
              </a:rPr>
              <a:t>Rocket Science Workshop - Developing Your Story of Change – Fill in form</a:t>
            </a:r>
          </a:p>
          <a:p>
            <a:endParaRPr lang="en-GB" sz="1600" dirty="0">
              <a:latin typeface="Calibri"/>
              <a:ea typeface="Calibri"/>
              <a:cs typeface="Calibri"/>
            </a:endParaRPr>
          </a:p>
          <a:p>
            <a:pPr marL="0" indent="0">
              <a:buNone/>
            </a:pPr>
            <a:endParaRPr lang="en-GB" sz="1800" b="1" dirty="0">
              <a:ea typeface="Calibri"/>
              <a:cs typeface="Calibri"/>
            </a:endParaRPr>
          </a:p>
        </p:txBody>
      </p:sp>
      <p:sp>
        <p:nvSpPr>
          <p:cNvPr id="5" name="Title 1">
            <a:extLst>
              <a:ext uri="{FF2B5EF4-FFF2-40B4-BE49-F238E27FC236}">
                <a16:creationId xmlns:a16="http://schemas.microsoft.com/office/drawing/2014/main" id="{A36D4D0E-9865-47AA-8F66-64950DBB188D}"/>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t>Rocket Science Workshop</a:t>
            </a:r>
            <a:endParaRPr lang="en-US"/>
          </a:p>
          <a:p>
            <a:endParaRPr lang="en-GB" sz="2800" b="1" dirty="0">
              <a:ea typeface="Calibri"/>
              <a:cs typeface="Calibri"/>
            </a:endParaRPr>
          </a:p>
          <a:p>
            <a:endParaRPr lang="en-GB" sz="2800" b="1" dirty="0">
              <a:ea typeface="Calibri"/>
              <a:cs typeface="Calibri"/>
            </a:endParaRPr>
          </a:p>
        </p:txBody>
      </p:sp>
    </p:spTree>
    <p:extLst>
      <p:ext uri="{BB962C8B-B14F-4D97-AF65-F5344CB8AC3E}">
        <p14:creationId xmlns:p14="http://schemas.microsoft.com/office/powerpoint/2010/main" val="3327931318"/>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FC610-AB44-53ED-C0AC-307DA9E8237D}"/>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5F2E525D-EB48-AC32-BE2A-8E13DC28870B}"/>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F8A2A26B-0240-641B-266A-4A7D0D6F60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2" name="Title 1">
            <a:extLst>
              <a:ext uri="{FF2B5EF4-FFF2-40B4-BE49-F238E27FC236}">
                <a16:creationId xmlns:a16="http://schemas.microsoft.com/office/drawing/2014/main" id="{B5189FA4-47A8-0296-E559-CBBE62900CAF}"/>
              </a:ext>
            </a:extLst>
          </p:cNvPr>
          <p:cNvSpPr txBox="1">
            <a:spLocks/>
          </p:cNvSpPr>
          <p:nvPr/>
        </p:nvSpPr>
        <p:spPr>
          <a:xfrm>
            <a:off x="685800" y="2528900"/>
            <a:ext cx="7772400" cy="1800200"/>
          </a:xfrm>
          <a:prstGeom prst="rect">
            <a:avLst/>
          </a:prstGeom>
        </p:spPr>
        <p:txBody>
          <a:bodyPr lIns="91440" tIns="45720" rIns="91440" bIns="4572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t>Questions? </a:t>
            </a:r>
            <a:endParaRPr lang="en-GB"/>
          </a:p>
        </p:txBody>
      </p:sp>
    </p:spTree>
    <p:extLst>
      <p:ext uri="{BB962C8B-B14F-4D97-AF65-F5344CB8AC3E}">
        <p14:creationId xmlns:p14="http://schemas.microsoft.com/office/powerpoint/2010/main" val="3752051223"/>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10835-ECB0-5FF1-F95C-5AEB439304CA}"/>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B8A7480B-7117-4681-EEC6-FF8215CD023D}"/>
              </a:ext>
            </a:extLst>
          </p:cNvPr>
          <p:cNvPicPr/>
          <p:nvPr/>
        </p:nvPicPr>
        <p:blipFill>
          <a:blip r:embed="rId3"/>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DC583689-358F-D29E-8D6B-729D5A3C65B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2" name="Title 1">
            <a:extLst>
              <a:ext uri="{FF2B5EF4-FFF2-40B4-BE49-F238E27FC236}">
                <a16:creationId xmlns:a16="http://schemas.microsoft.com/office/drawing/2014/main" id="{886B7381-483B-C876-3A13-C4943C8E621B}"/>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t>Role of the VRU And South Yorkshire </a:t>
            </a:r>
          </a:p>
          <a:p>
            <a:r>
              <a:rPr lang="en-GB" sz="2800" b="1" dirty="0"/>
              <a:t>Mayoral Combined Authority (SYMCA)</a:t>
            </a:r>
          </a:p>
          <a:p>
            <a:endParaRPr lang="en-GB" sz="3600" b="1" dirty="0"/>
          </a:p>
        </p:txBody>
      </p:sp>
      <p:sp>
        <p:nvSpPr>
          <p:cNvPr id="8" name="Content Placeholder 2">
            <a:extLst>
              <a:ext uri="{FF2B5EF4-FFF2-40B4-BE49-F238E27FC236}">
                <a16:creationId xmlns:a16="http://schemas.microsoft.com/office/drawing/2014/main" id="{620736A7-80F0-588F-A69C-027C85B77F58}"/>
              </a:ext>
            </a:extLst>
          </p:cNvPr>
          <p:cNvSpPr txBox="1">
            <a:spLocks/>
          </p:cNvSpPr>
          <p:nvPr/>
        </p:nvSpPr>
        <p:spPr>
          <a:xfrm>
            <a:off x="457200" y="1564236"/>
            <a:ext cx="8229600" cy="5156640"/>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b="1" dirty="0"/>
              <a:t>Aim:</a:t>
            </a:r>
            <a:r>
              <a:rPr lang="en-GB" sz="1600" dirty="0"/>
              <a:t> To support our communities to work together to prevent and reduce violence and support the MCA's Corporate Plan to build a wealthier, healthier, happier and safer South Yorkshire.</a:t>
            </a:r>
            <a:endParaRPr lang="en-US" sz="1600">
              <a:ea typeface="Calibri"/>
              <a:cs typeface="Calibri"/>
            </a:endParaRPr>
          </a:p>
          <a:p>
            <a:endParaRPr lang="en-GB" sz="1600" dirty="0">
              <a:ea typeface="Calibri"/>
              <a:cs typeface="Calibri"/>
            </a:endParaRPr>
          </a:p>
          <a:p>
            <a:r>
              <a:rPr lang="en-GB" sz="1600"/>
              <a:t>Established in 2019 with funding from the Home Office secured until 2027.</a:t>
            </a:r>
            <a:endParaRPr lang="en-GB" sz="1600" dirty="0">
              <a:ea typeface="Calibri"/>
              <a:cs typeface="Calibri"/>
            </a:endParaRPr>
          </a:p>
          <a:p>
            <a:endParaRPr lang="en-GB" sz="1600" dirty="0">
              <a:ea typeface="Calibri"/>
              <a:cs typeface="Calibri"/>
            </a:endParaRPr>
          </a:p>
          <a:p>
            <a:r>
              <a:rPr lang="en-GB" sz="1600"/>
              <a:t>The VRU and Policing and Reform</a:t>
            </a:r>
            <a:endParaRPr lang="en-GB" sz="1600" dirty="0">
              <a:ea typeface="Calibri"/>
              <a:cs typeface="Calibri"/>
            </a:endParaRPr>
          </a:p>
          <a:p>
            <a:pPr lvl="1">
              <a:buFont typeface="Wingdings" panose="020B0604020202020204" pitchFamily="34" charset="0"/>
              <a:buChar char="Ø"/>
            </a:pPr>
            <a:r>
              <a:rPr lang="en-GB" sz="1600"/>
              <a:t>We sit within the Policing and Reform Directorate in the MCA</a:t>
            </a:r>
            <a:endParaRPr lang="en-GB" sz="1600" dirty="0">
              <a:ea typeface="Calibri"/>
              <a:cs typeface="Calibri"/>
            </a:endParaRPr>
          </a:p>
          <a:p>
            <a:pPr lvl="1">
              <a:buFont typeface="Wingdings" panose="020B0604020202020204" pitchFamily="34" charset="0"/>
              <a:buChar char="Ø"/>
            </a:pPr>
            <a:r>
              <a:rPr lang="en-GB" sz="1600"/>
              <a:t>Accountable to Violence Reduction Executive Board and the Home Office</a:t>
            </a:r>
            <a:endParaRPr lang="en-GB" sz="1600" dirty="0">
              <a:ea typeface="Calibri"/>
              <a:cs typeface="Calibri"/>
            </a:endParaRPr>
          </a:p>
          <a:p>
            <a:pPr lvl="1">
              <a:buFont typeface="Wingdings" panose="020B0604020202020204" pitchFamily="34" charset="0"/>
              <a:buChar char="Ø"/>
            </a:pPr>
            <a:r>
              <a:rPr lang="en-GB" sz="1600"/>
              <a:t>The VRU has its own priorities in addition to those in the Police &amp; Crime plan.</a:t>
            </a:r>
            <a:endParaRPr lang="en-GB" sz="1600" dirty="0">
              <a:ea typeface="Calibri"/>
              <a:cs typeface="Calibri"/>
            </a:endParaRPr>
          </a:p>
          <a:p>
            <a:pPr lvl="1">
              <a:buFont typeface="Wingdings" panose="020B0604020202020204" pitchFamily="34" charset="0"/>
              <a:buChar char="Ø"/>
            </a:pPr>
            <a:r>
              <a:rPr lang="en-GB" sz="1600"/>
              <a:t>Based with the MCA the VRU has influence on skills, education, housing etc, which all impact violence </a:t>
            </a:r>
            <a:endParaRPr lang="en-GB" sz="1600" dirty="0">
              <a:ea typeface="Calibri"/>
              <a:cs typeface="Calibri"/>
            </a:endParaRPr>
          </a:p>
          <a:p>
            <a:pPr lvl="1">
              <a:buFont typeface="Wingdings" panose="020B0604020202020204" pitchFamily="34" charset="0"/>
              <a:buChar char="Ø"/>
            </a:pPr>
            <a:endParaRPr lang="en-GB" sz="1600" dirty="0">
              <a:ea typeface="Calibri"/>
              <a:cs typeface="Calibri"/>
            </a:endParaRPr>
          </a:p>
          <a:p>
            <a:r>
              <a:rPr lang="en-GB" sz="1600"/>
              <a:t>Take a public health approach: </a:t>
            </a:r>
            <a:endParaRPr lang="en-GB" sz="1600" dirty="0">
              <a:ea typeface="Calibri"/>
              <a:cs typeface="Calibri"/>
            </a:endParaRPr>
          </a:p>
          <a:p>
            <a:pPr lvl="1">
              <a:buFont typeface="Wingdings" panose="020B0604020202020204" pitchFamily="34" charset="0"/>
              <a:buChar char="Ø"/>
            </a:pPr>
            <a:r>
              <a:rPr lang="en-GB" sz="1600"/>
              <a:t>Needs of populations (rather than individuals)</a:t>
            </a:r>
            <a:endParaRPr lang="en-GB" sz="1600" dirty="0">
              <a:ea typeface="Calibri"/>
              <a:cs typeface="Calibri"/>
            </a:endParaRPr>
          </a:p>
          <a:p>
            <a:pPr lvl="1">
              <a:buFont typeface="Wingdings" panose="020B0604020202020204" pitchFamily="34" charset="0"/>
              <a:buChar char="Ø"/>
            </a:pPr>
            <a:r>
              <a:rPr lang="en-GB" sz="1600"/>
              <a:t>Understand and address the causes of the causes of violence</a:t>
            </a:r>
            <a:endParaRPr lang="en-GB" sz="1600" dirty="0">
              <a:ea typeface="Calibri"/>
              <a:cs typeface="Calibri"/>
            </a:endParaRPr>
          </a:p>
          <a:p>
            <a:pPr lvl="1">
              <a:buFont typeface="Wingdings" panose="020B0604020202020204" pitchFamily="34" charset="0"/>
              <a:buChar char="Ø"/>
            </a:pPr>
            <a:r>
              <a:rPr lang="en-GB" sz="1600"/>
              <a:t>Intelligent use of data and our evidence base</a:t>
            </a:r>
            <a:endParaRPr lang="en-GB" sz="1600" dirty="0">
              <a:ea typeface="Calibri"/>
              <a:cs typeface="Calibri"/>
            </a:endParaRPr>
          </a:p>
          <a:p>
            <a:pPr lvl="1">
              <a:buFont typeface="Wingdings" panose="020B0604020202020204" pitchFamily="34" charset="0"/>
              <a:buChar char="Ø"/>
            </a:pPr>
            <a:r>
              <a:rPr lang="en-GB" sz="1600"/>
              <a:t>Partnership working across organisations and communities</a:t>
            </a:r>
            <a:endParaRPr lang="en-GB" sz="1600" dirty="0">
              <a:ea typeface="Calibri"/>
              <a:cs typeface="Calibri"/>
            </a:endParaRPr>
          </a:p>
          <a:p>
            <a:endParaRPr lang="en-GB" sz="1800" dirty="0">
              <a:ea typeface="Calibri"/>
              <a:cs typeface="Calibri"/>
            </a:endParaRPr>
          </a:p>
          <a:p>
            <a:pPr lvl="1">
              <a:buFont typeface="Wingdings" panose="05000000000000000000" pitchFamily="2" charset="2"/>
              <a:buChar char="Ø"/>
            </a:pPr>
            <a:endParaRPr lang="en-GB" sz="1800" dirty="0"/>
          </a:p>
          <a:p>
            <a:pPr lvl="1">
              <a:buFont typeface="Wingdings" panose="05000000000000000000" pitchFamily="2" charset="2"/>
              <a:buChar char="Ø"/>
            </a:pPr>
            <a:endParaRPr lang="en-GB" sz="1800" dirty="0"/>
          </a:p>
          <a:p>
            <a:pPr lvl="1">
              <a:buFont typeface="Wingdings" panose="05000000000000000000" pitchFamily="2" charset="2"/>
              <a:buChar char="Ø"/>
            </a:pPr>
            <a:endParaRPr lang="en-GB" sz="1800" dirty="0"/>
          </a:p>
          <a:p>
            <a:endParaRPr lang="en-GB" sz="1800" dirty="0"/>
          </a:p>
        </p:txBody>
      </p:sp>
    </p:spTree>
    <p:extLst>
      <p:ext uri="{BB962C8B-B14F-4D97-AF65-F5344CB8AC3E}">
        <p14:creationId xmlns:p14="http://schemas.microsoft.com/office/powerpoint/2010/main" val="1275724229"/>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C2689-4A78-049D-95AD-401E036D1F10}"/>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FDA4EA8F-252A-E7D2-86F3-97142A85A2B6}"/>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0A5459A8-2629-603C-214A-36630CD81C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Title 1">
            <a:extLst>
              <a:ext uri="{FF2B5EF4-FFF2-40B4-BE49-F238E27FC236}">
                <a16:creationId xmlns:a16="http://schemas.microsoft.com/office/drawing/2014/main" id="{CAFFB6A1-DD42-A554-938C-90612EC714F0}"/>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t>General Overview</a:t>
            </a:r>
            <a:endParaRPr lang="en-US"/>
          </a:p>
        </p:txBody>
      </p:sp>
      <p:sp>
        <p:nvSpPr>
          <p:cNvPr id="3" name="Content Placeholder 2">
            <a:extLst>
              <a:ext uri="{FF2B5EF4-FFF2-40B4-BE49-F238E27FC236}">
                <a16:creationId xmlns:a16="http://schemas.microsoft.com/office/drawing/2014/main" id="{E894E08D-2E8E-2526-9C86-24FC18603712}"/>
              </a:ext>
            </a:extLst>
          </p:cNvPr>
          <p:cNvSpPr txBox="1">
            <a:spLocks/>
          </p:cNvSpPr>
          <p:nvPr/>
        </p:nvSpPr>
        <p:spPr>
          <a:xfrm>
            <a:off x="457200" y="1600200"/>
            <a:ext cx="8229600" cy="4525963"/>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a:t>The VRU community grant scheme has been running since 2019 to enable non-profit organisations to deliver community-based projects aimed at keeping people safe, tackling crime and anti-social behaviour, and supporting victims of crime.</a:t>
            </a:r>
            <a:endParaRPr lang="en-US">
              <a:ea typeface="Calibri"/>
              <a:cs typeface="Calibri"/>
            </a:endParaRPr>
          </a:p>
          <a:p>
            <a:r>
              <a:rPr lang="en-GB" sz="1800"/>
              <a:t>Since 2019 we have:</a:t>
            </a:r>
          </a:p>
          <a:p>
            <a:pPr lvl="1"/>
            <a:r>
              <a:rPr lang="en-GB" sz="1800">
                <a:ea typeface="Calibri"/>
                <a:cs typeface="Calibri"/>
              </a:rPr>
              <a:t>Awarded 217 community grants</a:t>
            </a:r>
          </a:p>
          <a:p>
            <a:pPr lvl="1"/>
            <a:r>
              <a:rPr lang="en-GB" sz="1800">
                <a:ea typeface="Calibri"/>
                <a:cs typeface="Calibri"/>
              </a:rPr>
              <a:t>Provided over £2.9 million in funding to community organisations across South Yorkshire</a:t>
            </a:r>
          </a:p>
          <a:p>
            <a:pPr lvl="1"/>
            <a:r>
              <a:rPr lang="en-GB" sz="1800">
                <a:ea typeface="Calibri"/>
                <a:cs typeface="Calibri"/>
              </a:rPr>
              <a:t>Supported over 30,000 people through these funded projects</a:t>
            </a:r>
          </a:p>
          <a:p>
            <a:r>
              <a:rPr lang="en-GB" sz="1800">
                <a:ea typeface="Calibri"/>
                <a:cs typeface="Calibri"/>
              </a:rPr>
              <a:t>The VRU will fund projects within each of the local authority areas.</a:t>
            </a:r>
          </a:p>
          <a:p>
            <a:r>
              <a:rPr lang="en-GB" sz="1800">
                <a:ea typeface="Calibri"/>
                <a:cs typeface="Calibri"/>
              </a:rPr>
              <a:t>The fund is heavily subscribed.  In 2025, the VRU received 127 applications and 22 were successful.</a:t>
            </a:r>
          </a:p>
        </p:txBody>
      </p:sp>
    </p:spTree>
    <p:extLst>
      <p:ext uri="{BB962C8B-B14F-4D97-AF65-F5344CB8AC3E}">
        <p14:creationId xmlns:p14="http://schemas.microsoft.com/office/powerpoint/2010/main" val="1566294830"/>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B1481-A817-82EC-D4E3-D4A6AB41A316}"/>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C22F39EF-5816-383C-FE54-A92F95F05233}"/>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76C1510F-113B-7B54-AF8F-E073561DC0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2" name="Content Placeholder 2">
            <a:extLst>
              <a:ext uri="{FF2B5EF4-FFF2-40B4-BE49-F238E27FC236}">
                <a16:creationId xmlns:a16="http://schemas.microsoft.com/office/drawing/2014/main" id="{60B7B62C-7323-06F7-7674-3768F04EF0BF}"/>
              </a:ext>
            </a:extLst>
          </p:cNvPr>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lgn="ctr">
              <a:buFont typeface="Arial" panose="020B0604020202020204" pitchFamily="34" charset="0"/>
              <a:buNone/>
            </a:pPr>
            <a:r>
              <a:rPr lang="en-GB" sz="4000" b="1" dirty="0"/>
              <a:t>2. Scheme Overview</a:t>
            </a:r>
          </a:p>
        </p:txBody>
      </p:sp>
    </p:spTree>
    <p:extLst>
      <p:ext uri="{BB962C8B-B14F-4D97-AF65-F5344CB8AC3E}">
        <p14:creationId xmlns:p14="http://schemas.microsoft.com/office/powerpoint/2010/main" val="3124817535"/>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7CAD8-DEDE-768E-393B-82022965C485}"/>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B24DE061-04E8-02FD-AD90-8EF17FDA81CE}"/>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B5DDA578-11A5-3CF1-9044-0EDE744B80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Title 1">
            <a:extLst>
              <a:ext uri="{FF2B5EF4-FFF2-40B4-BE49-F238E27FC236}">
                <a16:creationId xmlns:a16="http://schemas.microsoft.com/office/drawing/2014/main" id="{B7813BD7-719C-EFFF-0A06-0329586794F3}"/>
              </a:ext>
            </a:extLst>
          </p:cNvPr>
          <p:cNvSpPr txBox="1">
            <a:spLocks/>
          </p:cNvSpPr>
          <p:nvPr/>
        </p:nvSpPr>
        <p:spPr>
          <a:xfrm>
            <a:off x="457200" y="620688"/>
            <a:ext cx="8229600" cy="796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t>Funding Overview</a:t>
            </a:r>
          </a:p>
        </p:txBody>
      </p:sp>
      <p:sp>
        <p:nvSpPr>
          <p:cNvPr id="2" name="Content Placeholder 2">
            <a:extLst>
              <a:ext uri="{FF2B5EF4-FFF2-40B4-BE49-F238E27FC236}">
                <a16:creationId xmlns:a16="http://schemas.microsoft.com/office/drawing/2014/main" id="{5153E131-D7C5-AFB4-AECD-B9B6FFB660C0}"/>
              </a:ext>
            </a:extLst>
          </p:cNvPr>
          <p:cNvSpPr txBox="1">
            <a:spLocks/>
          </p:cNvSpPr>
          <p:nvPr/>
        </p:nvSpPr>
        <p:spPr>
          <a:xfrm>
            <a:off x="457200" y="1600200"/>
            <a:ext cx="8229600" cy="4525963"/>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1"/>
              <a:t>Deadline:  </a:t>
            </a:r>
            <a:r>
              <a:rPr lang="en-GB" sz="1800"/>
              <a:t>Applications open 1st June and close 12pm (midday) 26th June 2026 </a:t>
            </a:r>
            <a:endParaRPr lang="en-GB" sz="1800">
              <a:ea typeface="Calibri"/>
              <a:cs typeface="Calibri"/>
            </a:endParaRPr>
          </a:p>
          <a:p>
            <a:r>
              <a:rPr lang="en-GB" sz="1800" b="1" dirty="0"/>
              <a:t>Funding period: </a:t>
            </a:r>
            <a:r>
              <a:rPr lang="en-GB" sz="1800" dirty="0"/>
              <a:t>1</a:t>
            </a:r>
            <a:r>
              <a:rPr lang="en-GB" sz="1800" baseline="30000" dirty="0"/>
              <a:t>st</a:t>
            </a:r>
            <a:r>
              <a:rPr lang="en-GB" sz="1800" dirty="0"/>
              <a:t> October 2026 – 30</a:t>
            </a:r>
            <a:r>
              <a:rPr lang="en-GB" sz="1800" baseline="30000" dirty="0"/>
              <a:t>th</a:t>
            </a:r>
            <a:r>
              <a:rPr lang="en-GB" sz="1800" dirty="0"/>
              <a:t> September 2027</a:t>
            </a:r>
          </a:p>
          <a:p>
            <a:r>
              <a:rPr lang="en-GB" sz="1800" b="1" dirty="0"/>
              <a:t>Award value: </a:t>
            </a:r>
            <a:r>
              <a:rPr lang="en-GB" sz="1800" dirty="0"/>
              <a:t>No lower limit up to £20,000 max.  We welcome application bids for smaller awar</a:t>
            </a:r>
            <a:r>
              <a:rPr lang="en-GB" sz="1800"/>
              <a:t>ds. </a:t>
            </a:r>
            <a:endParaRPr lang="en-GB" sz="1800">
              <a:ea typeface="Calibri"/>
              <a:cs typeface="Calibri"/>
            </a:endParaRPr>
          </a:p>
          <a:p>
            <a:r>
              <a:rPr lang="en-GB" sz="1800" b="1"/>
              <a:t>Payment structure:</a:t>
            </a:r>
            <a:endParaRPr lang="en-GB" sz="1800" b="1">
              <a:ea typeface="Calibri"/>
              <a:cs typeface="Calibri"/>
            </a:endParaRPr>
          </a:p>
          <a:p>
            <a:pPr lvl="1"/>
            <a:endParaRPr lang="en-GB" sz="1800" dirty="0">
              <a:highlight>
                <a:srgbClr val="FFFF00"/>
              </a:highlight>
              <a:ea typeface="Calibri"/>
              <a:cs typeface="Calibri"/>
            </a:endParaRPr>
          </a:p>
          <a:p>
            <a:endParaRPr lang="en-GB" dirty="0">
              <a:ea typeface="Calibri"/>
              <a:cs typeface="Calibri"/>
            </a:endParaRPr>
          </a:p>
        </p:txBody>
      </p:sp>
      <p:graphicFrame>
        <p:nvGraphicFramePr>
          <p:cNvPr id="10" name="Table 9">
            <a:extLst>
              <a:ext uri="{FF2B5EF4-FFF2-40B4-BE49-F238E27FC236}">
                <a16:creationId xmlns:a16="http://schemas.microsoft.com/office/drawing/2014/main" id="{792E0FCB-DA19-6466-19B7-E21AD74F2747}"/>
              </a:ext>
            </a:extLst>
          </p:cNvPr>
          <p:cNvGraphicFramePr>
            <a:graphicFrameLocks noGrp="1"/>
          </p:cNvGraphicFramePr>
          <p:nvPr>
            <p:extLst>
              <p:ext uri="{D42A27DB-BD31-4B8C-83A1-F6EECF244321}">
                <p14:modId xmlns:p14="http://schemas.microsoft.com/office/powerpoint/2010/main" val="1459261105"/>
              </p:ext>
            </p:extLst>
          </p:nvPr>
        </p:nvGraphicFramePr>
        <p:xfrm>
          <a:off x="737886" y="3429000"/>
          <a:ext cx="7985336" cy="1932493"/>
        </p:xfrm>
        <a:graphic>
          <a:graphicData uri="http://schemas.openxmlformats.org/drawingml/2006/table">
            <a:tbl>
              <a:tblPr firstRow="1" bandRow="1">
                <a:tableStyleId>{5C22544A-7EE6-4342-B048-85BDC9FD1C3A}</a:tableStyleId>
              </a:tblPr>
              <a:tblGrid>
                <a:gridCol w="1679270">
                  <a:extLst>
                    <a:ext uri="{9D8B030D-6E8A-4147-A177-3AD203B41FA5}">
                      <a16:colId xmlns:a16="http://schemas.microsoft.com/office/drawing/2014/main" val="3793772888"/>
                    </a:ext>
                  </a:extLst>
                </a:gridCol>
                <a:gridCol w="1714500">
                  <a:extLst>
                    <a:ext uri="{9D8B030D-6E8A-4147-A177-3AD203B41FA5}">
                      <a16:colId xmlns:a16="http://schemas.microsoft.com/office/drawing/2014/main" val="2099133060"/>
                    </a:ext>
                  </a:extLst>
                </a:gridCol>
                <a:gridCol w="4591566">
                  <a:extLst>
                    <a:ext uri="{9D8B030D-6E8A-4147-A177-3AD203B41FA5}">
                      <a16:colId xmlns:a16="http://schemas.microsoft.com/office/drawing/2014/main" val="2013460247"/>
                    </a:ext>
                  </a:extLst>
                </a:gridCol>
              </a:tblGrid>
              <a:tr h="295024">
                <a:tc>
                  <a:txBody>
                    <a:bodyPr/>
                    <a:lstStyle/>
                    <a:p>
                      <a:pPr algn="ctr"/>
                      <a:r>
                        <a:rPr lang="en-GB"/>
                        <a:t>Instalment</a:t>
                      </a:r>
                    </a:p>
                  </a:txBody>
                  <a:tcPr>
                    <a:lnL w="12700">
                      <a:solidFill>
                        <a:schemeClr val="tx1"/>
                      </a:solidFill>
                    </a:lnL>
                    <a:lnR w="12700">
                      <a:solidFill>
                        <a:schemeClr val="tx1"/>
                      </a:solidFill>
                    </a:lnR>
                    <a:lnT w="12700">
                      <a:solidFill>
                        <a:schemeClr val="tx1"/>
                      </a:solidFill>
                    </a:lnT>
                    <a:lnB w="12700">
                      <a:solidFill>
                        <a:schemeClr val="tx1"/>
                      </a:solidFill>
                    </a:lnB>
                    <a:solidFill>
                      <a:srgbClr val="7030A0"/>
                    </a:solidFill>
                  </a:tcPr>
                </a:tc>
                <a:tc>
                  <a:txBody>
                    <a:bodyPr/>
                    <a:lstStyle/>
                    <a:p>
                      <a:pPr algn="ctr"/>
                      <a:r>
                        <a:rPr lang="en-GB"/>
                        <a:t>Date</a:t>
                      </a:r>
                    </a:p>
                  </a:txBody>
                  <a:tcPr>
                    <a:lnL w="12700">
                      <a:solidFill>
                        <a:schemeClr val="tx1"/>
                      </a:solidFill>
                    </a:lnL>
                    <a:lnR w="12700">
                      <a:solidFill>
                        <a:schemeClr val="tx1"/>
                      </a:solidFill>
                    </a:lnR>
                    <a:lnT w="12700">
                      <a:solidFill>
                        <a:schemeClr val="tx1"/>
                      </a:solidFill>
                    </a:lnT>
                    <a:lnB w="12700">
                      <a:solidFill>
                        <a:schemeClr val="tx1"/>
                      </a:solidFill>
                    </a:lnB>
                    <a:solidFill>
                      <a:srgbClr val="7030A0"/>
                    </a:solidFill>
                  </a:tcPr>
                </a:tc>
                <a:tc>
                  <a:txBody>
                    <a:bodyPr/>
                    <a:lstStyle/>
                    <a:p>
                      <a:pPr algn="ctr"/>
                      <a:r>
                        <a:rPr lang="en-GB"/>
                        <a:t>Percentage</a:t>
                      </a:r>
                    </a:p>
                  </a:txBody>
                  <a:tcPr>
                    <a:lnL w="12700">
                      <a:solidFill>
                        <a:schemeClr val="tx1"/>
                      </a:solidFill>
                    </a:lnL>
                    <a:lnR w="12700">
                      <a:solidFill>
                        <a:schemeClr val="tx1"/>
                      </a:solidFill>
                    </a:lnR>
                    <a:lnT w="12700">
                      <a:solidFill>
                        <a:schemeClr val="tx1"/>
                      </a:solidFill>
                    </a:lnT>
                    <a:lnB w="12700">
                      <a:solidFill>
                        <a:schemeClr val="tx1"/>
                      </a:solidFill>
                    </a:lnB>
                    <a:solidFill>
                      <a:srgbClr val="7030A0"/>
                    </a:solidFill>
                  </a:tcPr>
                </a:tc>
                <a:extLst>
                  <a:ext uri="{0D108BD9-81ED-4DB2-BD59-A6C34878D82A}">
                    <a16:rowId xmlns:a16="http://schemas.microsoft.com/office/drawing/2014/main" val="1897434316"/>
                  </a:ext>
                </a:extLst>
              </a:tr>
              <a:tr h="380677">
                <a:tc>
                  <a:txBody>
                    <a:bodyPr/>
                    <a:lstStyle/>
                    <a:p>
                      <a:pPr algn="ctr"/>
                      <a:r>
                        <a:rPr lang="en-GB" sz="1400" b="1"/>
                        <a:t>1st Payment</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GB" sz="1400" b="1"/>
                        <a:t>01/10/2026</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GB" sz="1400" b="1"/>
                        <a:t>25% of grant award</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861840958"/>
                  </a:ext>
                </a:extLst>
              </a:tr>
              <a:tr h="375780">
                <a:tc>
                  <a:txBody>
                    <a:bodyPr/>
                    <a:lstStyle/>
                    <a:p>
                      <a:pPr algn="ctr"/>
                      <a:r>
                        <a:rPr lang="en-GB" sz="1400" b="1"/>
                        <a:t>2nd Payment</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GB" sz="1400" b="1"/>
                        <a:t>12/01/2027</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GB" sz="1400" b="1" i="0" u="none" strike="noStrike" baseline="0" noProof="0">
                          <a:solidFill>
                            <a:srgbClr val="000000"/>
                          </a:solidFill>
                          <a:latin typeface="Calibri"/>
                          <a:ea typeface="Calibri"/>
                          <a:cs typeface="Calibri"/>
                        </a:rPr>
                        <a:t>25% of grant total / or actuals based on spend (up to 50%)</a:t>
                      </a:r>
                      <a:endParaRPr lang="en-US" sz="1400" b="1"/>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990629437"/>
                  </a:ext>
                </a:extLst>
              </a:tr>
              <a:tr h="422753">
                <a:tc>
                  <a:txBody>
                    <a:bodyPr/>
                    <a:lstStyle/>
                    <a:p>
                      <a:pPr algn="ctr"/>
                      <a:r>
                        <a:rPr lang="en-GB" sz="1400" b="1"/>
                        <a:t>3rd Payment</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GB" sz="1400" b="1"/>
                        <a:t>13/04/2027</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GB" sz="1400" b="1" i="0" u="none" strike="noStrike" baseline="0" noProof="0">
                          <a:solidFill>
                            <a:srgbClr val="000000"/>
                          </a:solidFill>
                          <a:latin typeface="Calibri"/>
                          <a:ea typeface="Calibri"/>
                          <a:cs typeface="Calibri"/>
                        </a:rPr>
                        <a:t>25% of grant total / or actuals based on spend</a:t>
                      </a:r>
                      <a:endParaRPr lang="en-US" sz="1400" b="1"/>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453717869"/>
                  </a:ext>
                </a:extLst>
              </a:tr>
              <a:tr h="387523">
                <a:tc>
                  <a:txBody>
                    <a:bodyPr/>
                    <a:lstStyle/>
                    <a:p>
                      <a:pPr algn="ctr"/>
                      <a:r>
                        <a:rPr lang="en-GB" sz="1400" b="1"/>
                        <a:t>Final Payment</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GB" sz="1400" b="1"/>
                        <a:t>12/10/2027</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GB" sz="1400" b="1"/>
                        <a:t>Final payment based on actuals.</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03604038"/>
                  </a:ext>
                </a:extLst>
              </a:tr>
            </a:tbl>
          </a:graphicData>
        </a:graphic>
      </p:graphicFrame>
    </p:spTree>
    <p:extLst>
      <p:ext uri="{BB962C8B-B14F-4D97-AF65-F5344CB8AC3E}">
        <p14:creationId xmlns:p14="http://schemas.microsoft.com/office/powerpoint/2010/main" val="1236754821"/>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17158-1AE2-2611-2FCF-FF3EAE564C95}"/>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0C921223-34BE-A9B4-1C9E-D27BF0A9C063}"/>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764C73ED-B3D3-2790-7163-5DE70E958A4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Title 1">
            <a:extLst>
              <a:ext uri="{FF2B5EF4-FFF2-40B4-BE49-F238E27FC236}">
                <a16:creationId xmlns:a16="http://schemas.microsoft.com/office/drawing/2014/main" id="{A61CA6C4-8C8A-D2EE-48AE-7538AE2C80BF}"/>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t>Who We Fund</a:t>
            </a:r>
          </a:p>
        </p:txBody>
      </p:sp>
      <p:sp>
        <p:nvSpPr>
          <p:cNvPr id="3" name="Content Placeholder 2">
            <a:extLst>
              <a:ext uri="{FF2B5EF4-FFF2-40B4-BE49-F238E27FC236}">
                <a16:creationId xmlns:a16="http://schemas.microsoft.com/office/drawing/2014/main" id="{37D2376A-4CCD-6998-EBFD-DEA99D53F5EE}"/>
              </a:ext>
            </a:extLst>
          </p:cNvPr>
          <p:cNvSpPr txBox="1">
            <a:spLocks/>
          </p:cNvSpPr>
          <p:nvPr/>
        </p:nvSpPr>
        <p:spPr>
          <a:xfrm>
            <a:off x="457200" y="1600200"/>
            <a:ext cx="8229600" cy="4525963"/>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a:t>Non-profit organisations delivering in South Yorkshire including: </a:t>
            </a:r>
          </a:p>
          <a:p>
            <a:pPr lvl="1"/>
            <a:r>
              <a:rPr lang="en-GB" sz="1800" dirty="0"/>
              <a:t>Registered charities </a:t>
            </a:r>
          </a:p>
          <a:p>
            <a:pPr lvl="1"/>
            <a:r>
              <a:rPr lang="en-GB" sz="1800" dirty="0"/>
              <a:t>Community interest companies </a:t>
            </a:r>
          </a:p>
          <a:p>
            <a:pPr lvl="1"/>
            <a:r>
              <a:rPr lang="en-GB" sz="1800" dirty="0"/>
              <a:t>Voluntary organisations </a:t>
            </a:r>
          </a:p>
          <a:p>
            <a:pPr lvl="1"/>
            <a:r>
              <a:rPr lang="en-GB" sz="1800" dirty="0"/>
              <a:t>Unregistered charities  </a:t>
            </a:r>
          </a:p>
          <a:p>
            <a:pPr lvl="1"/>
            <a:r>
              <a:rPr lang="en-GB" sz="1800" dirty="0"/>
              <a:t>Schools and trusts (delivering non-statutory activities additional to the National Curriculum and standard school day)</a:t>
            </a:r>
          </a:p>
          <a:p>
            <a:pPr marL="0" indent="0">
              <a:buNone/>
            </a:pPr>
            <a:endParaRPr lang="en-GB" sz="1800" dirty="0"/>
          </a:p>
          <a:p>
            <a:r>
              <a:rPr lang="en-GB" sz="1800" dirty="0"/>
              <a:t>We do not fund NHS bodies, prisons, or local government bodies, including councils at all levels. We do not fund businesses or profit-making enterprises. </a:t>
            </a:r>
          </a:p>
        </p:txBody>
      </p:sp>
    </p:spTree>
    <p:extLst>
      <p:ext uri="{BB962C8B-B14F-4D97-AF65-F5344CB8AC3E}">
        <p14:creationId xmlns:p14="http://schemas.microsoft.com/office/powerpoint/2010/main" val="32738122"/>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20219-736A-FCB7-0CB3-FD2B21274A70}"/>
            </a:ext>
          </a:extLst>
        </p:cNvPr>
        <p:cNvGrpSpPr/>
        <p:nvPr/>
      </p:nvGrpSpPr>
      <p:grpSpPr>
        <a:xfrm>
          <a:off x="0" y="0"/>
          <a:ext cx="0" cy="0"/>
          <a:chOff x="0" y="0"/>
          <a:chExt cx="0" cy="0"/>
        </a:xfrm>
      </p:grpSpPr>
      <p:pic>
        <p:nvPicPr>
          <p:cNvPr id="6" name="image2.jpg">
            <a:extLst>
              <a:ext uri="{FF2B5EF4-FFF2-40B4-BE49-F238E27FC236}">
                <a16:creationId xmlns:a16="http://schemas.microsoft.com/office/drawing/2014/main" id="{1B074A09-A670-FE44-97C3-585862644571}"/>
              </a:ext>
            </a:extLst>
          </p:cNvPr>
          <p:cNvPicPr/>
          <p:nvPr/>
        </p:nvPicPr>
        <p:blipFill>
          <a:blip r:embed="rId2"/>
          <a:srcRect/>
          <a:stretch>
            <a:fillRect/>
          </a:stretch>
        </p:blipFill>
        <p:spPr>
          <a:xfrm>
            <a:off x="366424" y="313308"/>
            <a:ext cx="1124322" cy="1065660"/>
          </a:xfrm>
          <a:prstGeom prst="rect">
            <a:avLst/>
          </a:prstGeom>
          <a:ln/>
        </p:spPr>
      </p:pic>
      <p:pic>
        <p:nvPicPr>
          <p:cNvPr id="7" name="Picture 6" descr="A white flower with a yellow center&#10;&#10;AI-generated content may be incorrect.">
            <a:extLst>
              <a:ext uri="{FF2B5EF4-FFF2-40B4-BE49-F238E27FC236}">
                <a16:creationId xmlns:a16="http://schemas.microsoft.com/office/drawing/2014/main" id="{87ED7516-AFBB-E2B0-7B6D-59C27DEAE7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69156"/>
            <a:ext cx="1037224" cy="953964"/>
          </a:xfrm>
          <a:prstGeom prst="rect">
            <a:avLst/>
          </a:prstGeom>
          <a:noFill/>
          <a:ln>
            <a:noFill/>
          </a:ln>
        </p:spPr>
      </p:pic>
      <p:sp>
        <p:nvSpPr>
          <p:cNvPr id="4" name="Title 1">
            <a:extLst>
              <a:ext uri="{FF2B5EF4-FFF2-40B4-BE49-F238E27FC236}">
                <a16:creationId xmlns:a16="http://schemas.microsoft.com/office/drawing/2014/main" id="{DCF24B6F-0EA5-065D-67AF-35F9CEC93D5A}"/>
              </a:ext>
            </a:extLst>
          </p:cNvPr>
          <p:cNvSpPr txBox="1">
            <a:spLocks/>
          </p:cNvSpPr>
          <p:nvPr/>
        </p:nvSpPr>
        <p:spPr>
          <a:xfrm>
            <a:off x="457200" y="620688"/>
            <a:ext cx="8229600" cy="796950"/>
          </a:xfrm>
          <a:prstGeom prst="rect">
            <a:avLst/>
          </a:prstGeom>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t>Who We Fund</a:t>
            </a:r>
          </a:p>
        </p:txBody>
      </p:sp>
      <p:sp>
        <p:nvSpPr>
          <p:cNvPr id="3" name="Content Placeholder 2">
            <a:extLst>
              <a:ext uri="{FF2B5EF4-FFF2-40B4-BE49-F238E27FC236}">
                <a16:creationId xmlns:a16="http://schemas.microsoft.com/office/drawing/2014/main" id="{04864334-BE47-442B-5443-E5B8C5DF1327}"/>
              </a:ext>
            </a:extLst>
          </p:cNvPr>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400" dirty="0"/>
          </a:p>
        </p:txBody>
      </p:sp>
      <p:graphicFrame>
        <p:nvGraphicFramePr>
          <p:cNvPr id="8" name="Table 7">
            <a:extLst>
              <a:ext uri="{FF2B5EF4-FFF2-40B4-BE49-F238E27FC236}">
                <a16:creationId xmlns:a16="http://schemas.microsoft.com/office/drawing/2014/main" id="{BEE22CFD-6B0A-C17F-9E09-60A5087EC55A}"/>
              </a:ext>
            </a:extLst>
          </p:cNvPr>
          <p:cNvGraphicFramePr>
            <a:graphicFrameLocks noGrp="1"/>
          </p:cNvGraphicFramePr>
          <p:nvPr>
            <p:extLst>
              <p:ext uri="{D42A27DB-BD31-4B8C-83A1-F6EECF244321}">
                <p14:modId xmlns:p14="http://schemas.microsoft.com/office/powerpoint/2010/main" val="1336793452"/>
              </p:ext>
            </p:extLst>
          </p:nvPr>
        </p:nvGraphicFramePr>
        <p:xfrm>
          <a:off x="457200" y="2423001"/>
          <a:ext cx="8229600" cy="3185160"/>
        </p:xfrm>
        <a:graphic>
          <a:graphicData uri="http://schemas.openxmlformats.org/drawingml/2006/table">
            <a:tbl>
              <a:tblPr firstRow="1" firstCol="1" bandRow="1"/>
              <a:tblGrid>
                <a:gridCol w="2743749">
                  <a:extLst>
                    <a:ext uri="{9D8B030D-6E8A-4147-A177-3AD203B41FA5}">
                      <a16:colId xmlns:a16="http://schemas.microsoft.com/office/drawing/2014/main" val="2270137979"/>
                    </a:ext>
                  </a:extLst>
                </a:gridCol>
                <a:gridCol w="5485851">
                  <a:extLst>
                    <a:ext uri="{9D8B030D-6E8A-4147-A177-3AD203B41FA5}">
                      <a16:colId xmlns:a16="http://schemas.microsoft.com/office/drawing/2014/main" val="2305354099"/>
                    </a:ext>
                  </a:extLst>
                </a:gridCol>
              </a:tblGrid>
              <a:tr h="0">
                <a:tc>
                  <a:txBody>
                    <a:bodyPr/>
                    <a:lstStyle/>
                    <a:p>
                      <a:pPr algn="l">
                        <a:buNone/>
                      </a:pPr>
                      <a:r>
                        <a:rPr lang="en-GB"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Requirement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buNone/>
                      </a:pPr>
                      <a:r>
                        <a:rPr lang="en-GB"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Details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87304286"/>
                  </a:ext>
                </a:extLst>
              </a:tr>
              <a:tr h="0">
                <a:tc>
                  <a:txBody>
                    <a:bodyPr/>
                    <a:lstStyle/>
                    <a:p>
                      <a:pPr algn="l">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An established Governing Body i.e. Board of Trustees or Directors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l">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Must have a minimum of 3 members including 1 independent member* </a:t>
                      </a:r>
                    </a:p>
                    <a:p>
                      <a:pPr marL="342900" lvl="0" indent="-342900" algn="l">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Must meet at regular points throughout the year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0788486"/>
                  </a:ext>
                </a:extLst>
              </a:tr>
              <a:tr h="0">
                <a:tc>
                  <a:txBody>
                    <a:bodyPr/>
                    <a:lstStyle/>
                    <a:p>
                      <a:pPr algn="l">
                        <a:buNone/>
                      </a:pPr>
                      <a:r>
                        <a:rPr lang="en-GB" sz="1100">
                          <a:effectLst/>
                          <a:latin typeface="Calibri" panose="020F0502020204030204" pitchFamily="34" charset="0"/>
                          <a:ea typeface="Calibri" panose="020F0502020204030204" pitchFamily="34" charset="0"/>
                          <a:cs typeface="Times New Roman" panose="02020603050405020304" pitchFamily="18" charset="0"/>
                        </a:rPr>
                        <a:t>A Governing Document i.e. constitution, memorandum of articles, trust deeds,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This governing document must clearly state: </a:t>
                      </a:r>
                    </a:p>
                    <a:p>
                      <a:pPr marL="342900" lvl="0" indent="-342900" algn="l">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Organisation is not for profit and has a clear purpose and/or objectives</a:t>
                      </a:r>
                    </a:p>
                    <a:p>
                      <a:pPr marL="342900" lvl="0" indent="-342900" algn="l">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Dissolution clause/asset lock in place in the instance of closure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3270629"/>
                  </a:ext>
                </a:extLst>
              </a:tr>
              <a:tr h="0">
                <a:tc>
                  <a:txBody>
                    <a:bodyPr/>
                    <a:lstStyle/>
                    <a:p>
                      <a:pPr algn="l">
                        <a:buNone/>
                      </a:pPr>
                      <a:r>
                        <a:rPr lang="en-GB" sz="1100">
                          <a:effectLst/>
                          <a:latin typeface="Calibri" panose="020F0502020204030204" pitchFamily="34" charset="0"/>
                          <a:ea typeface="Calibri" panose="020F0502020204030204" pitchFamily="34" charset="0"/>
                          <a:cs typeface="Times New Roman" panose="02020603050405020304" pitchFamily="18" charset="0"/>
                        </a:rPr>
                        <a:t>Financial management arrangements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l">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Bank account in organisation’s name</a:t>
                      </a:r>
                    </a:p>
                    <a:p>
                      <a:pPr marL="342900" lvl="0" indent="-342900" algn="l">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Financial transactions and payments must be reviewed by 2 unrelated payment authorisers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1692437"/>
                  </a:ext>
                </a:extLst>
              </a:tr>
              <a:tr h="0">
                <a:tc>
                  <a:txBody>
                    <a:bodyPr/>
                    <a:lstStyle/>
                    <a:p>
                      <a:pPr algn="l">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Safeguarding policy and procedures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l">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Up-to-date policy in the applicant organisation’s own name with effective implementation and monitoring arrangements</a:t>
                      </a:r>
                    </a:p>
                    <a:p>
                      <a:pPr marL="342900" lvl="0" indent="-342900" algn="l">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Appropriate, regular training arrangements for staff and volunteers  </a:t>
                      </a:r>
                    </a:p>
                    <a:p>
                      <a:pPr marL="342900" lvl="0" indent="-342900" algn="l">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All staff and volunteers with direct access to children, young people and vulnerable adults subject to DBS background checks </a:t>
                      </a:r>
                    </a:p>
                    <a:p>
                      <a:pPr marL="342900" lvl="0" indent="-342900" algn="l">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Clear steps in the event of an incident or concern</a:t>
                      </a:r>
                    </a:p>
                    <a:p>
                      <a:pPr marL="342900" lvl="0" indent="-342900" algn="l">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Named safeguarding representative within the organisation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8922822"/>
                  </a:ext>
                </a:extLst>
              </a:tr>
              <a:tr h="0">
                <a:tc>
                  <a:txBody>
                    <a:bodyPr/>
                    <a:lstStyle/>
                    <a:p>
                      <a:pPr algn="l">
                        <a:buNone/>
                      </a:pPr>
                      <a:r>
                        <a:rPr lang="en-GB" sz="1100">
                          <a:effectLst/>
                          <a:latin typeface="Calibri" panose="020F0502020204030204" pitchFamily="34" charset="0"/>
                          <a:ea typeface="Calibri" panose="020F0502020204030204" pitchFamily="34" charset="0"/>
                          <a:cs typeface="Times New Roman" panose="02020603050405020304" pitchFamily="18" charset="0"/>
                        </a:rPr>
                        <a:t>Adequate insurance levels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l">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Employers Liability </a:t>
                      </a:r>
                    </a:p>
                    <a:p>
                      <a:pPr marL="342900" lvl="0" indent="-342900" algn="l">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Public Liability</a:t>
                      </a:r>
                    </a:p>
                    <a:p>
                      <a:pPr marL="342900" lvl="0" indent="-342900" algn="l">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Professional Indemnity (where applicable to the project proposed)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2300588"/>
                  </a:ext>
                </a:extLst>
              </a:tr>
            </a:tbl>
          </a:graphicData>
        </a:graphic>
      </p:graphicFrame>
      <p:sp>
        <p:nvSpPr>
          <p:cNvPr id="10" name="Content Placeholder 2">
            <a:extLst>
              <a:ext uri="{FF2B5EF4-FFF2-40B4-BE49-F238E27FC236}">
                <a16:creationId xmlns:a16="http://schemas.microsoft.com/office/drawing/2014/main" id="{F66B083B-3A8C-C2C1-2A51-41C885E5D236}"/>
              </a:ext>
            </a:extLst>
          </p:cNvPr>
          <p:cNvSpPr txBox="1">
            <a:spLocks/>
          </p:cNvSpPr>
          <p:nvPr/>
        </p:nvSpPr>
        <p:spPr>
          <a:xfrm>
            <a:off x="457200" y="1612236"/>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a:t>All organisations must have the following governance arrangements in place: </a:t>
            </a:r>
          </a:p>
        </p:txBody>
      </p:sp>
    </p:spTree>
    <p:extLst>
      <p:ext uri="{BB962C8B-B14F-4D97-AF65-F5344CB8AC3E}">
        <p14:creationId xmlns:p14="http://schemas.microsoft.com/office/powerpoint/2010/main" val="3533514870"/>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6839DE31DC9946A799A86C7919CE44" ma:contentTypeVersion="16" ma:contentTypeDescription="Create a new document." ma:contentTypeScope="" ma:versionID="4dd96e989adfa3f90fd9b7108c0311b5">
  <xsd:schema xmlns:xsd="http://www.w3.org/2001/XMLSchema" xmlns:xs="http://www.w3.org/2001/XMLSchema" xmlns:p="http://schemas.microsoft.com/office/2006/metadata/properties" xmlns:ns1="http://schemas.microsoft.com/sharepoint/v3" xmlns:ns2="64a5f59e-79f5-4ca3-8ebc-e590d3e3de38" xmlns:ns3="aa318d2b-114c-46d9-ac25-dd24fb73c3a5" targetNamespace="http://schemas.microsoft.com/office/2006/metadata/properties" ma:root="true" ma:fieldsID="efe34b00908aa51e9c683aa0e53b1427" ns1:_="" ns2:_="" ns3:_="">
    <xsd:import namespace="http://schemas.microsoft.com/sharepoint/v3"/>
    <xsd:import namespace="64a5f59e-79f5-4ca3-8ebc-e590d3e3de38"/>
    <xsd:import namespace="aa318d2b-114c-46d9-ac25-dd24fb73c3a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2:lcf76f155ced4ddcb4097134ff3c332f" minOccurs="0"/>
                <xsd:element ref="ns3:TaxCatchAll" minOccurs="0"/>
                <xsd:element ref="ns2: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a5f59e-79f5-4ca3-8ebc-e590d3e3de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MediaServiceBillingMetadata" ma:index="17" nillable="true" ma:displayName="MediaServiceBillingMetadata" ma:hidden="true" ma:internalName="MediaServiceBillingMetadata"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70d07e0-1c85-4805-beb2-97fb98971d63"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318d2b-114c-46d9-ac25-dd24fb73c3a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c998b83-8b68-4e37-b0de-c9a45f824120}" ma:internalName="TaxCatchAll" ma:showField="CatchAllData" ma:web="aa318d2b-114c-46d9-ac25-dd24fb73c3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a318d2b-114c-46d9-ac25-dd24fb73c3a5" xsi:nil="true"/>
    <lcf76f155ced4ddcb4097134ff3c332f xmlns="64a5f59e-79f5-4ca3-8ebc-e590d3e3de38">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CF54762-861B-44E8-ACCF-D348D9388F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a5f59e-79f5-4ca3-8ebc-e590d3e3de38"/>
    <ds:schemaRef ds:uri="aa318d2b-114c-46d9-ac25-dd24fb73c3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C89E7C-1AE9-4A7D-88B9-5B8F18A2B35B}">
  <ds:schemaRefs>
    <ds:schemaRef ds:uri="http://schemas.microsoft.com/sharepoint/v3/contenttype/forms"/>
  </ds:schemaRefs>
</ds:datastoreItem>
</file>

<file path=customXml/itemProps3.xml><?xml version="1.0" encoding="utf-8"?>
<ds:datastoreItem xmlns:ds="http://schemas.openxmlformats.org/officeDocument/2006/customXml" ds:itemID="{3E586443-79A2-4D20-BC63-35884BB21508}">
  <ds:schemaRefs>
    <ds:schemaRef ds:uri="http://schemas.microsoft.com/office/2006/documentManagement/types"/>
    <ds:schemaRef ds:uri="http://schemas.microsoft.com/sharepoint/v3"/>
    <ds:schemaRef ds:uri="aa318d2b-114c-46d9-ac25-dd24fb73c3a5"/>
    <ds:schemaRef ds:uri="http://purl.org/dc/elements/1.1/"/>
    <ds:schemaRef ds:uri="http://schemas.microsoft.com/office/2006/metadata/properties"/>
    <ds:schemaRef ds:uri="http://purl.org/dc/dcmitype/"/>
    <ds:schemaRef ds:uri="http://schemas.microsoft.com/office/infopath/2007/PartnerControls"/>
    <ds:schemaRef ds:uri="http://www.w3.org/XML/1998/namespace"/>
    <ds:schemaRef ds:uri="http://schemas.openxmlformats.org/package/2006/metadata/core-properties"/>
    <ds:schemaRef ds:uri="64a5f59e-79f5-4ca3-8ebc-e590d3e3de38"/>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4314</TotalTime>
  <Words>2367</Words>
  <Application>Microsoft Office PowerPoint</Application>
  <PresentationFormat>On-screen Show (4:3)</PresentationFormat>
  <Paragraphs>369</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Heeley;Kelly Lycett</dc:creator>
  <cp:lastModifiedBy>Jessica Humphries</cp:lastModifiedBy>
  <cp:revision>842</cp:revision>
  <cp:lastPrinted>2022-11-14T15:36:40Z</cp:lastPrinted>
  <dcterms:created xsi:type="dcterms:W3CDTF">2015-05-15T14:21:55Z</dcterms:created>
  <dcterms:modified xsi:type="dcterms:W3CDTF">2026-06-03T12:45:39Z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0x010100216839DE31DC9946A799A86C7919CE44</vt:lpwstr>
  </property>
  <property fmtid="{D5CDD505-2E9C-101B-9397-08002B2CF9AE}" pid="3" name="Order">
    <vt:r8>100</vt:r8>
  </property>
  <property fmtid="{D5CDD505-2E9C-101B-9397-08002B2CF9AE}" pid="4" name="MediaServiceImageTags">
    <vt:lpwstr/>
  </property>
</Properties>
</file>